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Anaheim" panose="020B0604020202020204" charset="0"/>
      <p:regular r:id="rId21"/>
    </p:embeddedFont>
    <p:embeddedFont>
      <p:font typeface="Bebas Neue" panose="020B0604020202020204" charset="0"/>
      <p:regular r:id="rId22"/>
    </p:embeddedFont>
    <p:embeddedFont>
      <p:font typeface="Calibri" panose="020F0502020204030204" pitchFamily="34" charset="0"/>
      <p:regular r:id="rId23"/>
      <p:bold r:id="rId24"/>
      <p:italic r:id="rId25"/>
      <p:boldItalic r:id="rId26"/>
    </p:embeddedFont>
    <p:embeddedFont>
      <p:font typeface="Inter" panose="020B0604020202020204" charset="0"/>
      <p:regular r:id="rId27"/>
      <p:bold r:id="rId28"/>
    </p:embeddedFont>
    <p:embeddedFont>
      <p:font typeface="Lexend Deca" panose="020B0604020202020204" charset="0"/>
      <p:regular r:id="rId29"/>
      <p:bold r:id="rId30"/>
    </p:embeddedFont>
    <p:embeddedFont>
      <p:font typeface="Lexend Deca ExtraBold" panose="020B0604020202020204" charset="0"/>
      <p:bold r:id="rId31"/>
    </p:embeddedFont>
    <p:embeddedFont>
      <p:font typeface="Lexend Deca Medium" panose="020B0604020202020204" charset="0"/>
      <p:regular r:id="rId32"/>
      <p:bold r:id="rId33"/>
    </p:embeddedFont>
    <p:embeddedFont>
      <p:font typeface="Lexend Deca SemiBold" panose="020B0604020202020204" charset="0"/>
      <p:regular r:id="rId34"/>
      <p:bold r:id="rId35"/>
    </p:embeddedFont>
    <p:embeddedFont>
      <p:font typeface="Roboto"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54dc1431d6_1_8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54dc1431d6_1_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54dc1431d6_1_4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54dc1431d6_1_4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54dc1431d6_1_3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54dc1431d6_1_3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54dc1431d6_1_49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54dc1431d6_1_49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54dc1431d6_1_4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54dc1431d6_1_4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254dc1431d6_1_49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254dc1431d6_1_49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254dc1431d6_15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254dc1431d6_15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254dc1431d6_15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254dc1431d6_15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254dc1431d6_15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254dc1431d6_15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254dc1431d6_1_4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254dc1431d6_1_4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54dc1431d6_1_39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54dc1431d6_1_3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54dc1431d6_1_29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54dc1431d6_1_2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54dc1431d6_1_48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254dc1431d6_1_4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54dc1431d6_1_29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54dc1431d6_1_2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254dc1431d6_8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254dc1431d6_8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374151"/>
                </a:solidFill>
                <a:highlight>
                  <a:srgbClr val="F7F7F8"/>
                </a:highlight>
                <a:latin typeface="Roboto"/>
                <a:ea typeface="Roboto"/>
                <a:cs typeface="Roboto"/>
                <a:sym typeface="Roboto"/>
              </a:rPr>
              <a:t>Based on our observations, we have noticed that individuals with salaries below 1 lakh in Grade A, B, and C categories tend to have higher revolving balances when taking out loans for debt consolidation and credit card usage.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54dc1431d6_15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54dc1431d6_15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374151"/>
                </a:solidFill>
                <a:highlight>
                  <a:srgbClr val="F7F7F8"/>
                </a:highlight>
                <a:latin typeface="Roboto"/>
                <a:ea typeface="Roboto"/>
                <a:cs typeface="Roboto"/>
                <a:sym typeface="Roboto"/>
              </a:rPr>
              <a:t>To enhance the verification process, it is recommended to implement more rigorous measures to validate the information provided by borrowers. This can include conducting thorough income verification, employment checks, and identity verification procedures. Strengthening these verification measures will help ensure the accuracy and reliability of borrowers' financial information.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54dc1431d6_15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254dc1431d6_15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54dc1431d6_15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54dc1431d6_15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912475" y="0"/>
            <a:ext cx="3231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239000" y="535000"/>
            <a:ext cx="4359000" cy="15777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239000" y="2025100"/>
            <a:ext cx="2846100" cy="71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p:nvPr/>
        </p:nvSpPr>
        <p:spPr>
          <a:xfrm>
            <a:off x="-12125" y="0"/>
            <a:ext cx="9156000" cy="1227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1"/>
          <p:cNvSpPr txBox="1">
            <a:spLocks noGrp="1"/>
          </p:cNvSpPr>
          <p:nvPr>
            <p:ph type="title" hasCustomPrompt="1"/>
          </p:nvPr>
        </p:nvSpPr>
        <p:spPr>
          <a:xfrm>
            <a:off x="2962600" y="1679100"/>
            <a:ext cx="5466300" cy="1511100"/>
          </a:xfrm>
          <a:prstGeom prst="rect">
            <a:avLst/>
          </a:prstGeom>
        </p:spPr>
        <p:txBody>
          <a:bodyPr spcFirstLastPara="1" wrap="square" lIns="91425" tIns="91425" rIns="91425" bIns="91425" anchor="b" anchorCtr="0">
            <a:noAutofit/>
          </a:bodyPr>
          <a:lstStyle>
            <a:lvl1pPr lvl="0" rtl="0">
              <a:spcBef>
                <a:spcPts val="0"/>
              </a:spcBef>
              <a:spcAft>
                <a:spcPts val="0"/>
              </a:spcAft>
              <a:buSzPts val="9600"/>
              <a:buNone/>
              <a:defRPr sz="9600">
                <a:solidFill>
                  <a:schemeClr val="dk2"/>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7" name="Google Shape;47;p11"/>
          <p:cNvSpPr txBox="1">
            <a:spLocks noGrp="1"/>
          </p:cNvSpPr>
          <p:nvPr>
            <p:ph type="subTitle" idx="1"/>
          </p:nvPr>
        </p:nvSpPr>
        <p:spPr>
          <a:xfrm>
            <a:off x="2962600" y="3190250"/>
            <a:ext cx="5466300" cy="48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400" b="1">
                <a:latin typeface="Lexend Deca"/>
                <a:ea typeface="Lexend Deca"/>
                <a:cs typeface="Lexend Deca"/>
                <a:sym typeface="Lexend Deca"/>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8" name="Google Shape;48;p11"/>
          <p:cNvSpPr txBox="1">
            <a:spLocks noGrp="1"/>
          </p:cNvSpPr>
          <p:nvPr>
            <p:ph type="subTitle" idx="2"/>
          </p:nvPr>
        </p:nvSpPr>
        <p:spPr>
          <a:xfrm>
            <a:off x="2962600" y="3676600"/>
            <a:ext cx="5466300" cy="48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0"/>
        <p:cNvGrpSpPr/>
        <p:nvPr/>
      </p:nvGrpSpPr>
      <p:grpSpPr>
        <a:xfrm>
          <a:off x="0" y="0"/>
          <a:ext cx="0" cy="0"/>
          <a:chOff x="0" y="0"/>
          <a:chExt cx="0" cy="0"/>
        </a:xfrm>
      </p:grpSpPr>
      <p:sp>
        <p:nvSpPr>
          <p:cNvPr id="51" name="Google Shape;51;p13"/>
          <p:cNvSpPr/>
          <p:nvPr/>
        </p:nvSpPr>
        <p:spPr>
          <a:xfrm>
            <a:off x="-8400" y="4851953"/>
            <a:ext cx="9156000" cy="30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3"/>
          <p:cNvSpPr txBox="1">
            <a:spLocks noGrp="1"/>
          </p:cNvSpPr>
          <p:nvPr>
            <p:ph type="title" hasCustomPrompt="1"/>
          </p:nvPr>
        </p:nvSpPr>
        <p:spPr>
          <a:xfrm>
            <a:off x="762475" y="1314250"/>
            <a:ext cx="6678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subTitle" idx="1"/>
          </p:nvPr>
        </p:nvSpPr>
        <p:spPr>
          <a:xfrm>
            <a:off x="715100" y="2312575"/>
            <a:ext cx="2331600" cy="48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4" name="Google Shape;54;p13"/>
          <p:cNvSpPr txBox="1">
            <a:spLocks noGrp="1"/>
          </p:cNvSpPr>
          <p:nvPr>
            <p:ph type="title" idx="2" hasCustomPrompt="1"/>
          </p:nvPr>
        </p:nvSpPr>
        <p:spPr>
          <a:xfrm>
            <a:off x="3573008" y="1314250"/>
            <a:ext cx="5727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3"/>
          </p:nvPr>
        </p:nvSpPr>
        <p:spPr>
          <a:xfrm>
            <a:off x="3398900" y="2312575"/>
            <a:ext cx="2331600" cy="48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6" name="Google Shape;56;p13"/>
          <p:cNvSpPr txBox="1">
            <a:spLocks noGrp="1"/>
          </p:cNvSpPr>
          <p:nvPr>
            <p:ph type="title" idx="4" hasCustomPrompt="1"/>
          </p:nvPr>
        </p:nvSpPr>
        <p:spPr>
          <a:xfrm>
            <a:off x="6210642" y="1314250"/>
            <a:ext cx="5727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subTitle" idx="5"/>
          </p:nvPr>
        </p:nvSpPr>
        <p:spPr>
          <a:xfrm>
            <a:off x="6087600" y="2312574"/>
            <a:ext cx="2331600" cy="48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8" name="Google Shape;58;p13"/>
          <p:cNvSpPr txBox="1">
            <a:spLocks noGrp="1"/>
          </p:cNvSpPr>
          <p:nvPr>
            <p:ph type="title" idx="6" hasCustomPrompt="1"/>
          </p:nvPr>
        </p:nvSpPr>
        <p:spPr>
          <a:xfrm>
            <a:off x="762483" y="3106232"/>
            <a:ext cx="6678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7"/>
          </p:nvPr>
        </p:nvSpPr>
        <p:spPr>
          <a:xfrm>
            <a:off x="720000" y="4118143"/>
            <a:ext cx="2331600" cy="48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 name="Google Shape;60;p13"/>
          <p:cNvSpPr txBox="1">
            <a:spLocks noGrp="1"/>
          </p:cNvSpPr>
          <p:nvPr>
            <p:ph type="title" idx="8" hasCustomPrompt="1"/>
          </p:nvPr>
        </p:nvSpPr>
        <p:spPr>
          <a:xfrm>
            <a:off x="3572996" y="3112473"/>
            <a:ext cx="5727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9"/>
          </p:nvPr>
        </p:nvSpPr>
        <p:spPr>
          <a:xfrm>
            <a:off x="3403800" y="4118143"/>
            <a:ext cx="2331600" cy="48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2" name="Google Shape;62;p13"/>
          <p:cNvSpPr txBox="1">
            <a:spLocks noGrp="1"/>
          </p:cNvSpPr>
          <p:nvPr>
            <p:ph type="title" idx="13" hasCustomPrompt="1"/>
          </p:nvPr>
        </p:nvSpPr>
        <p:spPr>
          <a:xfrm>
            <a:off x="6203917" y="3112473"/>
            <a:ext cx="5727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a:spLocks noGrp="1"/>
          </p:cNvSpPr>
          <p:nvPr>
            <p:ph type="subTitle" idx="14"/>
          </p:nvPr>
        </p:nvSpPr>
        <p:spPr>
          <a:xfrm>
            <a:off x="6087600" y="4118140"/>
            <a:ext cx="2331600" cy="48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 name="Google Shape;64;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 name="Google Shape;65;p13"/>
          <p:cNvSpPr txBox="1">
            <a:spLocks noGrp="1"/>
          </p:cNvSpPr>
          <p:nvPr>
            <p:ph type="subTitle" idx="16"/>
          </p:nvPr>
        </p:nvSpPr>
        <p:spPr>
          <a:xfrm>
            <a:off x="715100" y="1907767"/>
            <a:ext cx="2331600" cy="58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 name="Google Shape;66;p13"/>
          <p:cNvSpPr txBox="1">
            <a:spLocks noGrp="1"/>
          </p:cNvSpPr>
          <p:nvPr>
            <p:ph type="subTitle" idx="17"/>
          </p:nvPr>
        </p:nvSpPr>
        <p:spPr>
          <a:xfrm>
            <a:off x="3403802" y="1907767"/>
            <a:ext cx="2331600" cy="58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 name="Google Shape;67;p13"/>
          <p:cNvSpPr txBox="1">
            <a:spLocks noGrp="1"/>
          </p:cNvSpPr>
          <p:nvPr>
            <p:ph type="subTitle" idx="18"/>
          </p:nvPr>
        </p:nvSpPr>
        <p:spPr>
          <a:xfrm>
            <a:off x="6092499" y="1907767"/>
            <a:ext cx="2331600" cy="58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 name="Google Shape;68;p13"/>
          <p:cNvSpPr txBox="1">
            <a:spLocks noGrp="1"/>
          </p:cNvSpPr>
          <p:nvPr>
            <p:ph type="subTitle" idx="19"/>
          </p:nvPr>
        </p:nvSpPr>
        <p:spPr>
          <a:xfrm>
            <a:off x="715100" y="3718245"/>
            <a:ext cx="2331600" cy="58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9" name="Google Shape;69;p13"/>
          <p:cNvSpPr txBox="1">
            <a:spLocks noGrp="1"/>
          </p:cNvSpPr>
          <p:nvPr>
            <p:ph type="subTitle" idx="20"/>
          </p:nvPr>
        </p:nvSpPr>
        <p:spPr>
          <a:xfrm>
            <a:off x="3403805" y="3718245"/>
            <a:ext cx="2331600" cy="58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 name="Google Shape;70;p13"/>
          <p:cNvSpPr txBox="1">
            <a:spLocks noGrp="1"/>
          </p:cNvSpPr>
          <p:nvPr>
            <p:ph type="subTitle" idx="21"/>
          </p:nvPr>
        </p:nvSpPr>
        <p:spPr>
          <a:xfrm>
            <a:off x="6092499" y="3718242"/>
            <a:ext cx="2331600" cy="58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1"/>
        <p:cNvGrpSpPr/>
        <p:nvPr/>
      </p:nvGrpSpPr>
      <p:grpSpPr>
        <a:xfrm>
          <a:off x="0" y="0"/>
          <a:ext cx="0" cy="0"/>
          <a:chOff x="0" y="0"/>
          <a:chExt cx="0" cy="0"/>
        </a:xfrm>
      </p:grpSpPr>
      <p:sp>
        <p:nvSpPr>
          <p:cNvPr id="72" name="Google Shape;72;p14"/>
          <p:cNvSpPr/>
          <p:nvPr/>
        </p:nvSpPr>
        <p:spPr>
          <a:xfrm>
            <a:off x="7456061" y="0"/>
            <a:ext cx="16881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4"/>
          <p:cNvSpPr txBox="1">
            <a:spLocks noGrp="1"/>
          </p:cNvSpPr>
          <p:nvPr>
            <p:ph type="title"/>
          </p:nvPr>
        </p:nvSpPr>
        <p:spPr>
          <a:xfrm>
            <a:off x="1244275" y="3864375"/>
            <a:ext cx="45999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4" name="Google Shape;74;p14"/>
          <p:cNvSpPr txBox="1">
            <a:spLocks noGrp="1"/>
          </p:cNvSpPr>
          <p:nvPr>
            <p:ph type="subTitle" idx="1"/>
          </p:nvPr>
        </p:nvSpPr>
        <p:spPr>
          <a:xfrm>
            <a:off x="1244275" y="2124075"/>
            <a:ext cx="4599900" cy="1740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5"/>
        <p:cNvGrpSpPr/>
        <p:nvPr/>
      </p:nvGrpSpPr>
      <p:grpSpPr>
        <a:xfrm>
          <a:off x="0" y="0"/>
          <a:ext cx="0" cy="0"/>
          <a:chOff x="0" y="0"/>
          <a:chExt cx="0" cy="0"/>
        </a:xfrm>
      </p:grpSpPr>
      <p:sp>
        <p:nvSpPr>
          <p:cNvPr id="76" name="Google Shape;76;p15"/>
          <p:cNvSpPr/>
          <p:nvPr/>
        </p:nvSpPr>
        <p:spPr>
          <a:xfrm>
            <a:off x="-12125" y="0"/>
            <a:ext cx="3567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txBox="1">
            <a:spLocks noGrp="1"/>
          </p:cNvSpPr>
          <p:nvPr>
            <p:ph type="subTitle" idx="1"/>
          </p:nvPr>
        </p:nvSpPr>
        <p:spPr>
          <a:xfrm>
            <a:off x="4979200" y="2500750"/>
            <a:ext cx="3307500" cy="163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 name="Google Shape;78;p15"/>
          <p:cNvSpPr txBox="1">
            <a:spLocks noGrp="1"/>
          </p:cNvSpPr>
          <p:nvPr>
            <p:ph type="title"/>
          </p:nvPr>
        </p:nvSpPr>
        <p:spPr>
          <a:xfrm>
            <a:off x="4979200" y="1839083"/>
            <a:ext cx="330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9"/>
        <p:cNvGrpSpPr/>
        <p:nvPr/>
      </p:nvGrpSpPr>
      <p:grpSpPr>
        <a:xfrm>
          <a:off x="0" y="0"/>
          <a:ext cx="0" cy="0"/>
          <a:chOff x="0" y="0"/>
          <a:chExt cx="0" cy="0"/>
        </a:xfrm>
      </p:grpSpPr>
      <p:sp>
        <p:nvSpPr>
          <p:cNvPr id="80" name="Google Shape;80;p16"/>
          <p:cNvSpPr/>
          <p:nvPr/>
        </p:nvSpPr>
        <p:spPr>
          <a:xfrm>
            <a:off x="5576400" y="0"/>
            <a:ext cx="3567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6"/>
          <p:cNvSpPr txBox="1">
            <a:spLocks noGrp="1"/>
          </p:cNvSpPr>
          <p:nvPr>
            <p:ph type="subTitle" idx="1"/>
          </p:nvPr>
        </p:nvSpPr>
        <p:spPr>
          <a:xfrm>
            <a:off x="720000" y="2467950"/>
            <a:ext cx="3121800" cy="171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6"/>
          <p:cNvSpPr txBox="1">
            <a:spLocks noGrp="1"/>
          </p:cNvSpPr>
          <p:nvPr>
            <p:ph type="title"/>
          </p:nvPr>
        </p:nvSpPr>
        <p:spPr>
          <a:xfrm>
            <a:off x="720000" y="1821175"/>
            <a:ext cx="3121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83"/>
        <p:cNvGrpSpPr/>
        <p:nvPr/>
      </p:nvGrpSpPr>
      <p:grpSpPr>
        <a:xfrm>
          <a:off x="0" y="0"/>
          <a:ext cx="0" cy="0"/>
          <a:chOff x="0" y="0"/>
          <a:chExt cx="0" cy="0"/>
        </a:xfrm>
      </p:grpSpPr>
      <p:sp>
        <p:nvSpPr>
          <p:cNvPr id="84" name="Google Shape;84;p17"/>
          <p:cNvSpPr/>
          <p:nvPr/>
        </p:nvSpPr>
        <p:spPr>
          <a:xfrm>
            <a:off x="7456061" y="0"/>
            <a:ext cx="16881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7"/>
          <p:cNvSpPr txBox="1">
            <a:spLocks noGrp="1"/>
          </p:cNvSpPr>
          <p:nvPr>
            <p:ph type="subTitle" idx="1"/>
          </p:nvPr>
        </p:nvSpPr>
        <p:spPr>
          <a:xfrm>
            <a:off x="720000" y="3553975"/>
            <a:ext cx="5788800" cy="105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7"/>
          <p:cNvSpPr txBox="1">
            <a:spLocks noGrp="1"/>
          </p:cNvSpPr>
          <p:nvPr>
            <p:ph type="title"/>
          </p:nvPr>
        </p:nvSpPr>
        <p:spPr>
          <a:xfrm>
            <a:off x="720000" y="2981275"/>
            <a:ext cx="578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87"/>
        <p:cNvGrpSpPr/>
        <p:nvPr/>
      </p:nvGrpSpPr>
      <p:grpSpPr>
        <a:xfrm>
          <a:off x="0" y="0"/>
          <a:ext cx="0" cy="0"/>
          <a:chOff x="0" y="0"/>
          <a:chExt cx="0" cy="0"/>
        </a:xfrm>
      </p:grpSpPr>
      <p:sp>
        <p:nvSpPr>
          <p:cNvPr id="88" name="Google Shape;88;p18"/>
          <p:cNvSpPr/>
          <p:nvPr/>
        </p:nvSpPr>
        <p:spPr>
          <a:xfrm>
            <a:off x="75" y="0"/>
            <a:ext cx="91440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txBox="1">
            <a:spLocks noGrp="1"/>
          </p:cNvSpPr>
          <p:nvPr>
            <p:ph type="subTitle" idx="1"/>
          </p:nvPr>
        </p:nvSpPr>
        <p:spPr>
          <a:xfrm>
            <a:off x="4726450" y="3033750"/>
            <a:ext cx="3563100" cy="85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8"/>
          <p:cNvSpPr txBox="1">
            <a:spLocks noGrp="1"/>
          </p:cNvSpPr>
          <p:nvPr>
            <p:ph type="title"/>
          </p:nvPr>
        </p:nvSpPr>
        <p:spPr>
          <a:xfrm>
            <a:off x="4726450" y="1807650"/>
            <a:ext cx="3563100" cy="1226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1" name="Google Shape;91;p18"/>
          <p:cNvGrpSpPr/>
          <p:nvPr/>
        </p:nvGrpSpPr>
        <p:grpSpPr>
          <a:xfrm>
            <a:off x="154625" y="229500"/>
            <a:ext cx="3217250" cy="381000"/>
            <a:chOff x="154625" y="229500"/>
            <a:chExt cx="3217250" cy="381000"/>
          </a:xfrm>
        </p:grpSpPr>
        <p:sp>
          <p:nvSpPr>
            <p:cNvPr id="92" name="Google Shape;92;p18"/>
            <p:cNvSpPr/>
            <p:nvPr/>
          </p:nvSpPr>
          <p:spPr>
            <a:xfrm rot="-5400000">
              <a:off x="2990875" y="229500"/>
              <a:ext cx="381000" cy="38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8"/>
            <p:cNvSpPr/>
            <p:nvPr/>
          </p:nvSpPr>
          <p:spPr>
            <a:xfrm rot="-5400000">
              <a:off x="2423625" y="229500"/>
              <a:ext cx="381000" cy="38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8"/>
            <p:cNvSpPr/>
            <p:nvPr/>
          </p:nvSpPr>
          <p:spPr>
            <a:xfrm rot="-5400000">
              <a:off x="1856375" y="229500"/>
              <a:ext cx="381000" cy="38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p:nvPr/>
          </p:nvSpPr>
          <p:spPr>
            <a:xfrm rot="-5400000">
              <a:off x="1289125" y="229500"/>
              <a:ext cx="381000" cy="38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8"/>
            <p:cNvSpPr/>
            <p:nvPr/>
          </p:nvSpPr>
          <p:spPr>
            <a:xfrm rot="-5400000">
              <a:off x="721875" y="229500"/>
              <a:ext cx="381000" cy="38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8"/>
            <p:cNvSpPr/>
            <p:nvPr/>
          </p:nvSpPr>
          <p:spPr>
            <a:xfrm rot="-5400000">
              <a:off x="154625" y="229500"/>
              <a:ext cx="381000" cy="38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1_1_1_1">
    <p:spTree>
      <p:nvGrpSpPr>
        <p:cNvPr id="1" name="Shape 98"/>
        <p:cNvGrpSpPr/>
        <p:nvPr/>
      </p:nvGrpSpPr>
      <p:grpSpPr>
        <a:xfrm>
          <a:off x="0" y="0"/>
          <a:ext cx="0" cy="0"/>
          <a:chOff x="0" y="0"/>
          <a:chExt cx="0" cy="0"/>
        </a:xfrm>
      </p:grpSpPr>
      <p:sp>
        <p:nvSpPr>
          <p:cNvPr id="99" name="Google Shape;99;p19"/>
          <p:cNvSpPr/>
          <p:nvPr/>
        </p:nvSpPr>
        <p:spPr>
          <a:xfrm>
            <a:off x="3544196" y="0"/>
            <a:ext cx="55998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9"/>
          <p:cNvSpPr txBox="1">
            <a:spLocks noGrp="1"/>
          </p:cNvSpPr>
          <p:nvPr>
            <p:ph type="subTitle" idx="1"/>
          </p:nvPr>
        </p:nvSpPr>
        <p:spPr>
          <a:xfrm>
            <a:off x="4690300" y="3756775"/>
            <a:ext cx="3738600" cy="85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19"/>
          <p:cNvSpPr txBox="1">
            <a:spLocks noGrp="1"/>
          </p:cNvSpPr>
          <p:nvPr>
            <p:ph type="title"/>
          </p:nvPr>
        </p:nvSpPr>
        <p:spPr>
          <a:xfrm>
            <a:off x="4690300" y="2530675"/>
            <a:ext cx="3738600" cy="1226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solidFill>
                  <a:schemeClr val="accen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CUSTOM_1_1_1_1_1">
    <p:spTree>
      <p:nvGrpSpPr>
        <p:cNvPr id="1" name="Shape 102"/>
        <p:cNvGrpSpPr/>
        <p:nvPr/>
      </p:nvGrpSpPr>
      <p:grpSpPr>
        <a:xfrm>
          <a:off x="0" y="0"/>
          <a:ext cx="0" cy="0"/>
          <a:chOff x="0" y="0"/>
          <a:chExt cx="0" cy="0"/>
        </a:xfrm>
      </p:grpSpPr>
      <p:sp>
        <p:nvSpPr>
          <p:cNvPr id="103" name="Google Shape;103;p20"/>
          <p:cNvSpPr txBox="1">
            <a:spLocks noGrp="1"/>
          </p:cNvSpPr>
          <p:nvPr>
            <p:ph type="subTitle" idx="1"/>
          </p:nvPr>
        </p:nvSpPr>
        <p:spPr>
          <a:xfrm>
            <a:off x="715100" y="1152475"/>
            <a:ext cx="3757200" cy="34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solidFill>
                  <a:schemeClr val="lt2"/>
                </a:solidFill>
              </a:defRPr>
            </a:lvl1pPr>
            <a:lvl2pPr lvl="1" algn="ctr" rtl="0">
              <a:lnSpc>
                <a:spcPct val="100000"/>
              </a:lnSpc>
              <a:spcBef>
                <a:spcPts val="0"/>
              </a:spcBef>
              <a:spcAft>
                <a:spcPts val="0"/>
              </a:spcAft>
              <a:buClr>
                <a:schemeClr val="lt2"/>
              </a:buClr>
              <a:buSzPts val="1400"/>
              <a:buChar char="○"/>
              <a:defRPr>
                <a:solidFill>
                  <a:schemeClr val="lt2"/>
                </a:solidFill>
              </a:defRPr>
            </a:lvl2pPr>
            <a:lvl3pPr lvl="2" algn="ctr" rtl="0">
              <a:lnSpc>
                <a:spcPct val="100000"/>
              </a:lnSpc>
              <a:spcBef>
                <a:spcPts val="0"/>
              </a:spcBef>
              <a:spcAft>
                <a:spcPts val="0"/>
              </a:spcAft>
              <a:buClr>
                <a:schemeClr val="lt2"/>
              </a:buClr>
              <a:buSzPts val="1400"/>
              <a:buChar char="■"/>
              <a:defRPr>
                <a:solidFill>
                  <a:schemeClr val="lt2"/>
                </a:solidFill>
              </a:defRPr>
            </a:lvl3pPr>
            <a:lvl4pPr lvl="3" algn="ctr" rtl="0">
              <a:lnSpc>
                <a:spcPct val="100000"/>
              </a:lnSpc>
              <a:spcBef>
                <a:spcPts val="0"/>
              </a:spcBef>
              <a:spcAft>
                <a:spcPts val="0"/>
              </a:spcAft>
              <a:buClr>
                <a:schemeClr val="lt2"/>
              </a:buClr>
              <a:buSzPts val="1400"/>
              <a:buChar char="●"/>
              <a:defRPr>
                <a:solidFill>
                  <a:schemeClr val="lt2"/>
                </a:solidFill>
              </a:defRPr>
            </a:lvl4pPr>
            <a:lvl5pPr lvl="4" algn="ctr" rtl="0">
              <a:lnSpc>
                <a:spcPct val="100000"/>
              </a:lnSpc>
              <a:spcBef>
                <a:spcPts val="0"/>
              </a:spcBef>
              <a:spcAft>
                <a:spcPts val="0"/>
              </a:spcAft>
              <a:buClr>
                <a:schemeClr val="lt2"/>
              </a:buClr>
              <a:buSzPts val="1400"/>
              <a:buChar char="○"/>
              <a:defRPr>
                <a:solidFill>
                  <a:schemeClr val="lt2"/>
                </a:solidFill>
              </a:defRPr>
            </a:lvl5pPr>
            <a:lvl6pPr lvl="5" algn="ctr" rtl="0">
              <a:lnSpc>
                <a:spcPct val="100000"/>
              </a:lnSpc>
              <a:spcBef>
                <a:spcPts val="0"/>
              </a:spcBef>
              <a:spcAft>
                <a:spcPts val="0"/>
              </a:spcAft>
              <a:buClr>
                <a:schemeClr val="lt2"/>
              </a:buClr>
              <a:buSzPts val="1400"/>
              <a:buChar char="■"/>
              <a:defRPr>
                <a:solidFill>
                  <a:schemeClr val="lt2"/>
                </a:solidFill>
              </a:defRPr>
            </a:lvl6pPr>
            <a:lvl7pPr lvl="6" algn="ctr" rtl="0">
              <a:lnSpc>
                <a:spcPct val="100000"/>
              </a:lnSpc>
              <a:spcBef>
                <a:spcPts val="0"/>
              </a:spcBef>
              <a:spcAft>
                <a:spcPts val="0"/>
              </a:spcAft>
              <a:buClr>
                <a:schemeClr val="lt2"/>
              </a:buClr>
              <a:buSzPts val="1400"/>
              <a:buChar char="●"/>
              <a:defRPr>
                <a:solidFill>
                  <a:schemeClr val="lt2"/>
                </a:solidFill>
              </a:defRPr>
            </a:lvl7pPr>
            <a:lvl8pPr lvl="7" algn="ctr" rtl="0">
              <a:lnSpc>
                <a:spcPct val="100000"/>
              </a:lnSpc>
              <a:spcBef>
                <a:spcPts val="0"/>
              </a:spcBef>
              <a:spcAft>
                <a:spcPts val="0"/>
              </a:spcAft>
              <a:buClr>
                <a:schemeClr val="lt2"/>
              </a:buClr>
              <a:buSzPts val="1400"/>
              <a:buChar char="○"/>
              <a:defRPr>
                <a:solidFill>
                  <a:schemeClr val="lt2"/>
                </a:solidFill>
              </a:defRPr>
            </a:lvl8pPr>
            <a:lvl9pPr lvl="8" algn="ctr" rtl="0">
              <a:lnSpc>
                <a:spcPct val="100000"/>
              </a:lnSpc>
              <a:spcBef>
                <a:spcPts val="0"/>
              </a:spcBef>
              <a:spcAft>
                <a:spcPts val="0"/>
              </a:spcAft>
              <a:buClr>
                <a:schemeClr val="lt2"/>
              </a:buClr>
              <a:buSzPts val="1400"/>
              <a:buChar char="■"/>
              <a:defRPr>
                <a:solidFill>
                  <a:schemeClr val="lt2"/>
                </a:solidFill>
              </a:defRPr>
            </a:lvl9pPr>
          </a:lstStyle>
          <a:p>
            <a:endParaRPr/>
          </a:p>
        </p:txBody>
      </p:sp>
      <p:sp>
        <p:nvSpPr>
          <p:cNvPr id="104" name="Google Shape;10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5" name="Google Shape;105;p20"/>
          <p:cNvSpPr/>
          <p:nvPr/>
        </p:nvSpPr>
        <p:spPr>
          <a:xfrm>
            <a:off x="-8400" y="4851953"/>
            <a:ext cx="9156000" cy="30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0"/>
          <p:cNvSpPr txBox="1">
            <a:spLocks noGrp="1"/>
          </p:cNvSpPr>
          <p:nvPr>
            <p:ph type="subTitle" idx="2"/>
          </p:nvPr>
        </p:nvSpPr>
        <p:spPr>
          <a:xfrm>
            <a:off x="4606300" y="1152475"/>
            <a:ext cx="3822600" cy="34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200">
                <a:solidFill>
                  <a:schemeClr val="lt2"/>
                </a:solidFill>
              </a:defRPr>
            </a:lvl1pPr>
            <a:lvl2pPr lvl="1" algn="ctr" rtl="0">
              <a:lnSpc>
                <a:spcPct val="100000"/>
              </a:lnSpc>
              <a:spcBef>
                <a:spcPts val="0"/>
              </a:spcBef>
              <a:spcAft>
                <a:spcPts val="0"/>
              </a:spcAft>
              <a:buClr>
                <a:schemeClr val="lt2"/>
              </a:buClr>
              <a:buSzPts val="1400"/>
              <a:buChar char="○"/>
              <a:defRPr>
                <a:solidFill>
                  <a:schemeClr val="lt2"/>
                </a:solidFill>
              </a:defRPr>
            </a:lvl2pPr>
            <a:lvl3pPr lvl="2" algn="ctr" rtl="0">
              <a:lnSpc>
                <a:spcPct val="100000"/>
              </a:lnSpc>
              <a:spcBef>
                <a:spcPts val="0"/>
              </a:spcBef>
              <a:spcAft>
                <a:spcPts val="0"/>
              </a:spcAft>
              <a:buClr>
                <a:schemeClr val="lt2"/>
              </a:buClr>
              <a:buSzPts val="1400"/>
              <a:buChar char="■"/>
              <a:defRPr>
                <a:solidFill>
                  <a:schemeClr val="lt2"/>
                </a:solidFill>
              </a:defRPr>
            </a:lvl3pPr>
            <a:lvl4pPr lvl="3" algn="ctr" rtl="0">
              <a:lnSpc>
                <a:spcPct val="100000"/>
              </a:lnSpc>
              <a:spcBef>
                <a:spcPts val="0"/>
              </a:spcBef>
              <a:spcAft>
                <a:spcPts val="0"/>
              </a:spcAft>
              <a:buClr>
                <a:schemeClr val="lt2"/>
              </a:buClr>
              <a:buSzPts val="1400"/>
              <a:buChar char="●"/>
              <a:defRPr>
                <a:solidFill>
                  <a:schemeClr val="lt2"/>
                </a:solidFill>
              </a:defRPr>
            </a:lvl4pPr>
            <a:lvl5pPr lvl="4" algn="ctr" rtl="0">
              <a:lnSpc>
                <a:spcPct val="100000"/>
              </a:lnSpc>
              <a:spcBef>
                <a:spcPts val="0"/>
              </a:spcBef>
              <a:spcAft>
                <a:spcPts val="0"/>
              </a:spcAft>
              <a:buClr>
                <a:schemeClr val="lt2"/>
              </a:buClr>
              <a:buSzPts val="1400"/>
              <a:buChar char="○"/>
              <a:defRPr>
                <a:solidFill>
                  <a:schemeClr val="lt2"/>
                </a:solidFill>
              </a:defRPr>
            </a:lvl5pPr>
            <a:lvl6pPr lvl="5" algn="ctr" rtl="0">
              <a:lnSpc>
                <a:spcPct val="100000"/>
              </a:lnSpc>
              <a:spcBef>
                <a:spcPts val="0"/>
              </a:spcBef>
              <a:spcAft>
                <a:spcPts val="0"/>
              </a:spcAft>
              <a:buClr>
                <a:schemeClr val="lt2"/>
              </a:buClr>
              <a:buSzPts val="1400"/>
              <a:buChar char="■"/>
              <a:defRPr>
                <a:solidFill>
                  <a:schemeClr val="lt2"/>
                </a:solidFill>
              </a:defRPr>
            </a:lvl6pPr>
            <a:lvl7pPr lvl="6" algn="ctr" rtl="0">
              <a:lnSpc>
                <a:spcPct val="100000"/>
              </a:lnSpc>
              <a:spcBef>
                <a:spcPts val="0"/>
              </a:spcBef>
              <a:spcAft>
                <a:spcPts val="0"/>
              </a:spcAft>
              <a:buClr>
                <a:schemeClr val="lt2"/>
              </a:buClr>
              <a:buSzPts val="1400"/>
              <a:buChar char="●"/>
              <a:defRPr>
                <a:solidFill>
                  <a:schemeClr val="lt2"/>
                </a:solidFill>
              </a:defRPr>
            </a:lvl7pPr>
            <a:lvl8pPr lvl="7" algn="ctr" rtl="0">
              <a:lnSpc>
                <a:spcPct val="100000"/>
              </a:lnSpc>
              <a:spcBef>
                <a:spcPts val="0"/>
              </a:spcBef>
              <a:spcAft>
                <a:spcPts val="0"/>
              </a:spcAft>
              <a:buClr>
                <a:schemeClr val="lt2"/>
              </a:buClr>
              <a:buSzPts val="1400"/>
              <a:buChar char="○"/>
              <a:defRPr>
                <a:solidFill>
                  <a:schemeClr val="lt2"/>
                </a:solidFill>
              </a:defRPr>
            </a:lvl8pPr>
            <a:lvl9pPr lvl="8" algn="ctr" rtl="0">
              <a:lnSpc>
                <a:spcPct val="100000"/>
              </a:lnSpc>
              <a:spcBef>
                <a:spcPts val="0"/>
              </a:spcBef>
              <a:spcAft>
                <a:spcPts val="0"/>
              </a:spcAft>
              <a:buClr>
                <a:schemeClr val="lt2"/>
              </a:buClr>
              <a:buSzPts val="1400"/>
              <a:buChar char="■"/>
              <a:defRPr>
                <a:solidFill>
                  <a:schemeClr val="lt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12129" y="0"/>
            <a:ext cx="55998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1192433" y="2639425"/>
            <a:ext cx="3248700" cy="1258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solidFill>
                  <a:schemeClr val="accen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360608" y="1259450"/>
            <a:ext cx="3080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1192433" y="3789550"/>
            <a:ext cx="2739600" cy="6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6">
  <p:cSld name="CUSTOM_1_1_1_1_1_1">
    <p:spTree>
      <p:nvGrpSpPr>
        <p:cNvPr id="1" name="Shape 107"/>
        <p:cNvGrpSpPr/>
        <p:nvPr/>
      </p:nvGrpSpPr>
      <p:grpSpPr>
        <a:xfrm>
          <a:off x="0" y="0"/>
          <a:ext cx="0" cy="0"/>
          <a:chOff x="0" y="0"/>
          <a:chExt cx="0" cy="0"/>
        </a:xfrm>
      </p:grpSpPr>
      <p:sp>
        <p:nvSpPr>
          <p:cNvPr id="108" name="Google Shape;108;p21"/>
          <p:cNvSpPr txBox="1">
            <a:spLocks noGrp="1"/>
          </p:cNvSpPr>
          <p:nvPr>
            <p:ph type="subTitle" idx="1"/>
          </p:nvPr>
        </p:nvSpPr>
        <p:spPr>
          <a:xfrm>
            <a:off x="715100" y="1152475"/>
            <a:ext cx="7704000" cy="345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solidFill>
                  <a:schemeClr val="lt2"/>
                </a:solidFill>
              </a:defRPr>
            </a:lvl1pPr>
            <a:lvl2pPr lvl="1" algn="ctr" rtl="0">
              <a:lnSpc>
                <a:spcPct val="100000"/>
              </a:lnSpc>
              <a:spcBef>
                <a:spcPts val="0"/>
              </a:spcBef>
              <a:spcAft>
                <a:spcPts val="0"/>
              </a:spcAft>
              <a:buClr>
                <a:schemeClr val="lt2"/>
              </a:buClr>
              <a:buSzPts val="1400"/>
              <a:buChar char="○"/>
              <a:defRPr>
                <a:solidFill>
                  <a:schemeClr val="lt2"/>
                </a:solidFill>
              </a:defRPr>
            </a:lvl2pPr>
            <a:lvl3pPr lvl="2" algn="ctr" rtl="0">
              <a:lnSpc>
                <a:spcPct val="100000"/>
              </a:lnSpc>
              <a:spcBef>
                <a:spcPts val="0"/>
              </a:spcBef>
              <a:spcAft>
                <a:spcPts val="0"/>
              </a:spcAft>
              <a:buClr>
                <a:schemeClr val="lt2"/>
              </a:buClr>
              <a:buSzPts val="1400"/>
              <a:buChar char="■"/>
              <a:defRPr>
                <a:solidFill>
                  <a:schemeClr val="lt2"/>
                </a:solidFill>
              </a:defRPr>
            </a:lvl3pPr>
            <a:lvl4pPr lvl="3" algn="ctr" rtl="0">
              <a:lnSpc>
                <a:spcPct val="100000"/>
              </a:lnSpc>
              <a:spcBef>
                <a:spcPts val="0"/>
              </a:spcBef>
              <a:spcAft>
                <a:spcPts val="0"/>
              </a:spcAft>
              <a:buClr>
                <a:schemeClr val="lt2"/>
              </a:buClr>
              <a:buSzPts val="1400"/>
              <a:buChar char="●"/>
              <a:defRPr>
                <a:solidFill>
                  <a:schemeClr val="lt2"/>
                </a:solidFill>
              </a:defRPr>
            </a:lvl4pPr>
            <a:lvl5pPr lvl="4" algn="ctr" rtl="0">
              <a:lnSpc>
                <a:spcPct val="100000"/>
              </a:lnSpc>
              <a:spcBef>
                <a:spcPts val="0"/>
              </a:spcBef>
              <a:spcAft>
                <a:spcPts val="0"/>
              </a:spcAft>
              <a:buClr>
                <a:schemeClr val="lt2"/>
              </a:buClr>
              <a:buSzPts val="1400"/>
              <a:buChar char="○"/>
              <a:defRPr>
                <a:solidFill>
                  <a:schemeClr val="lt2"/>
                </a:solidFill>
              </a:defRPr>
            </a:lvl5pPr>
            <a:lvl6pPr lvl="5" algn="ctr" rtl="0">
              <a:lnSpc>
                <a:spcPct val="100000"/>
              </a:lnSpc>
              <a:spcBef>
                <a:spcPts val="0"/>
              </a:spcBef>
              <a:spcAft>
                <a:spcPts val="0"/>
              </a:spcAft>
              <a:buClr>
                <a:schemeClr val="lt2"/>
              </a:buClr>
              <a:buSzPts val="1400"/>
              <a:buChar char="■"/>
              <a:defRPr>
                <a:solidFill>
                  <a:schemeClr val="lt2"/>
                </a:solidFill>
              </a:defRPr>
            </a:lvl6pPr>
            <a:lvl7pPr lvl="6" algn="ctr" rtl="0">
              <a:lnSpc>
                <a:spcPct val="100000"/>
              </a:lnSpc>
              <a:spcBef>
                <a:spcPts val="0"/>
              </a:spcBef>
              <a:spcAft>
                <a:spcPts val="0"/>
              </a:spcAft>
              <a:buClr>
                <a:schemeClr val="lt2"/>
              </a:buClr>
              <a:buSzPts val="1400"/>
              <a:buChar char="●"/>
              <a:defRPr>
                <a:solidFill>
                  <a:schemeClr val="lt2"/>
                </a:solidFill>
              </a:defRPr>
            </a:lvl7pPr>
            <a:lvl8pPr lvl="7" algn="ctr" rtl="0">
              <a:lnSpc>
                <a:spcPct val="100000"/>
              </a:lnSpc>
              <a:spcBef>
                <a:spcPts val="0"/>
              </a:spcBef>
              <a:spcAft>
                <a:spcPts val="0"/>
              </a:spcAft>
              <a:buClr>
                <a:schemeClr val="lt2"/>
              </a:buClr>
              <a:buSzPts val="1400"/>
              <a:buChar char="○"/>
              <a:defRPr>
                <a:solidFill>
                  <a:schemeClr val="lt2"/>
                </a:solidFill>
              </a:defRPr>
            </a:lvl8pPr>
            <a:lvl9pPr lvl="8" algn="ctr" rtl="0">
              <a:lnSpc>
                <a:spcPct val="100000"/>
              </a:lnSpc>
              <a:spcBef>
                <a:spcPts val="0"/>
              </a:spcBef>
              <a:spcAft>
                <a:spcPts val="0"/>
              </a:spcAft>
              <a:buClr>
                <a:schemeClr val="lt2"/>
              </a:buClr>
              <a:buSzPts val="1400"/>
              <a:buChar char="■"/>
              <a:defRPr>
                <a:solidFill>
                  <a:schemeClr val="lt2"/>
                </a:solidFill>
              </a:defRPr>
            </a:lvl9pPr>
          </a:lstStyle>
          <a:p>
            <a:endParaRPr/>
          </a:p>
        </p:txBody>
      </p:sp>
      <p:sp>
        <p:nvSpPr>
          <p:cNvPr id="109" name="Google Shape;10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 name="Google Shape;110;p21"/>
          <p:cNvSpPr/>
          <p:nvPr/>
        </p:nvSpPr>
        <p:spPr>
          <a:xfrm>
            <a:off x="-8400" y="4851953"/>
            <a:ext cx="9156000" cy="30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11"/>
        <p:cNvGrpSpPr/>
        <p:nvPr/>
      </p:nvGrpSpPr>
      <p:grpSpPr>
        <a:xfrm>
          <a:off x="0" y="0"/>
          <a:ext cx="0" cy="0"/>
          <a:chOff x="0" y="0"/>
          <a:chExt cx="0" cy="0"/>
        </a:xfrm>
      </p:grpSpPr>
      <p:sp>
        <p:nvSpPr>
          <p:cNvPr id="112" name="Google Shape;112;p22"/>
          <p:cNvSpPr/>
          <p:nvPr/>
        </p:nvSpPr>
        <p:spPr>
          <a:xfrm>
            <a:off x="5250" y="3390175"/>
            <a:ext cx="9133500" cy="17535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txBox="1">
            <a:spLocks noGrp="1"/>
          </p:cNvSpPr>
          <p:nvPr>
            <p:ph type="subTitle" idx="1"/>
          </p:nvPr>
        </p:nvSpPr>
        <p:spPr>
          <a:xfrm>
            <a:off x="715100" y="1520063"/>
            <a:ext cx="2293500" cy="82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4" name="Google Shape;114;p22"/>
          <p:cNvSpPr txBox="1">
            <a:spLocks noGrp="1"/>
          </p:cNvSpPr>
          <p:nvPr>
            <p:ph type="subTitle" idx="2"/>
          </p:nvPr>
        </p:nvSpPr>
        <p:spPr>
          <a:xfrm>
            <a:off x="3159750" y="1520063"/>
            <a:ext cx="2293500" cy="82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 name="Google Shape;115;p22"/>
          <p:cNvSpPr txBox="1">
            <a:spLocks noGrp="1"/>
          </p:cNvSpPr>
          <p:nvPr>
            <p:ph type="subTitle" idx="3"/>
          </p:nvPr>
        </p:nvSpPr>
        <p:spPr>
          <a:xfrm>
            <a:off x="715100" y="2243663"/>
            <a:ext cx="2293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2"/>
          <p:cNvSpPr txBox="1">
            <a:spLocks noGrp="1"/>
          </p:cNvSpPr>
          <p:nvPr>
            <p:ph type="subTitle" idx="4"/>
          </p:nvPr>
        </p:nvSpPr>
        <p:spPr>
          <a:xfrm>
            <a:off x="3159750" y="2243663"/>
            <a:ext cx="2293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18"/>
        <p:cNvGrpSpPr/>
        <p:nvPr/>
      </p:nvGrpSpPr>
      <p:grpSpPr>
        <a:xfrm>
          <a:off x="0" y="0"/>
          <a:ext cx="0" cy="0"/>
          <a:chOff x="0" y="0"/>
          <a:chExt cx="0" cy="0"/>
        </a:xfrm>
      </p:grpSpPr>
      <p:sp>
        <p:nvSpPr>
          <p:cNvPr id="119" name="Google Shape;119;p23"/>
          <p:cNvSpPr/>
          <p:nvPr/>
        </p:nvSpPr>
        <p:spPr>
          <a:xfrm>
            <a:off x="10575" y="4303400"/>
            <a:ext cx="91335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3"/>
          <p:cNvSpPr txBox="1">
            <a:spLocks noGrp="1"/>
          </p:cNvSpPr>
          <p:nvPr>
            <p:ph type="subTitle" idx="1"/>
          </p:nvPr>
        </p:nvSpPr>
        <p:spPr>
          <a:xfrm>
            <a:off x="715100" y="2502925"/>
            <a:ext cx="24891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1" name="Google Shape;121;p23"/>
          <p:cNvSpPr txBox="1">
            <a:spLocks noGrp="1"/>
          </p:cNvSpPr>
          <p:nvPr>
            <p:ph type="subTitle" idx="2"/>
          </p:nvPr>
        </p:nvSpPr>
        <p:spPr>
          <a:xfrm>
            <a:off x="715100" y="3009854"/>
            <a:ext cx="2489100" cy="81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 name="Google Shape;122;p23"/>
          <p:cNvSpPr txBox="1">
            <a:spLocks noGrp="1"/>
          </p:cNvSpPr>
          <p:nvPr>
            <p:ph type="subTitle" idx="3"/>
          </p:nvPr>
        </p:nvSpPr>
        <p:spPr>
          <a:xfrm>
            <a:off x="3327450" y="3009854"/>
            <a:ext cx="2489100" cy="81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23"/>
          <p:cNvSpPr txBox="1">
            <a:spLocks noGrp="1"/>
          </p:cNvSpPr>
          <p:nvPr>
            <p:ph type="subTitle" idx="4"/>
          </p:nvPr>
        </p:nvSpPr>
        <p:spPr>
          <a:xfrm>
            <a:off x="5939800" y="3009854"/>
            <a:ext cx="2489100" cy="81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5" name="Google Shape;125;p23"/>
          <p:cNvSpPr txBox="1">
            <a:spLocks noGrp="1"/>
          </p:cNvSpPr>
          <p:nvPr>
            <p:ph type="subTitle" idx="5"/>
          </p:nvPr>
        </p:nvSpPr>
        <p:spPr>
          <a:xfrm>
            <a:off x="3327450" y="2502925"/>
            <a:ext cx="24891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6" name="Google Shape;126;p23"/>
          <p:cNvSpPr txBox="1">
            <a:spLocks noGrp="1"/>
          </p:cNvSpPr>
          <p:nvPr>
            <p:ph type="subTitle" idx="6"/>
          </p:nvPr>
        </p:nvSpPr>
        <p:spPr>
          <a:xfrm>
            <a:off x="5939800" y="2502925"/>
            <a:ext cx="24891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27"/>
        <p:cNvGrpSpPr/>
        <p:nvPr/>
      </p:nvGrpSpPr>
      <p:grpSpPr>
        <a:xfrm>
          <a:off x="0" y="0"/>
          <a:ext cx="0" cy="0"/>
          <a:chOff x="0" y="0"/>
          <a:chExt cx="0" cy="0"/>
        </a:xfrm>
      </p:grpSpPr>
      <p:sp>
        <p:nvSpPr>
          <p:cNvPr id="128" name="Google Shape;128;p24"/>
          <p:cNvSpPr/>
          <p:nvPr/>
        </p:nvSpPr>
        <p:spPr>
          <a:xfrm>
            <a:off x="10575" y="4303400"/>
            <a:ext cx="91335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4"/>
          <p:cNvSpPr txBox="1">
            <a:spLocks noGrp="1"/>
          </p:cNvSpPr>
          <p:nvPr>
            <p:ph type="subTitle" idx="1"/>
          </p:nvPr>
        </p:nvSpPr>
        <p:spPr>
          <a:xfrm>
            <a:off x="1893350" y="1428383"/>
            <a:ext cx="22977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0" name="Google Shape;130;p24"/>
          <p:cNvSpPr txBox="1">
            <a:spLocks noGrp="1"/>
          </p:cNvSpPr>
          <p:nvPr>
            <p:ph type="subTitle" idx="2"/>
          </p:nvPr>
        </p:nvSpPr>
        <p:spPr>
          <a:xfrm>
            <a:off x="1893349" y="1912183"/>
            <a:ext cx="22977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24"/>
          <p:cNvSpPr txBox="1">
            <a:spLocks noGrp="1"/>
          </p:cNvSpPr>
          <p:nvPr>
            <p:ph type="subTitle" idx="3"/>
          </p:nvPr>
        </p:nvSpPr>
        <p:spPr>
          <a:xfrm>
            <a:off x="5778499" y="1912183"/>
            <a:ext cx="22977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24"/>
          <p:cNvSpPr txBox="1">
            <a:spLocks noGrp="1"/>
          </p:cNvSpPr>
          <p:nvPr>
            <p:ph type="subTitle" idx="4"/>
          </p:nvPr>
        </p:nvSpPr>
        <p:spPr>
          <a:xfrm>
            <a:off x="1893349" y="3302108"/>
            <a:ext cx="22977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24"/>
          <p:cNvSpPr txBox="1">
            <a:spLocks noGrp="1"/>
          </p:cNvSpPr>
          <p:nvPr>
            <p:ph type="subTitle" idx="5"/>
          </p:nvPr>
        </p:nvSpPr>
        <p:spPr>
          <a:xfrm>
            <a:off x="5778499" y="3302108"/>
            <a:ext cx="22977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 name="Google Shape;13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 name="Google Shape;135;p24"/>
          <p:cNvSpPr txBox="1">
            <a:spLocks noGrp="1"/>
          </p:cNvSpPr>
          <p:nvPr>
            <p:ph type="subTitle" idx="6"/>
          </p:nvPr>
        </p:nvSpPr>
        <p:spPr>
          <a:xfrm>
            <a:off x="1893350" y="2818308"/>
            <a:ext cx="22977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6" name="Google Shape;136;p24"/>
          <p:cNvSpPr txBox="1">
            <a:spLocks noGrp="1"/>
          </p:cNvSpPr>
          <p:nvPr>
            <p:ph type="subTitle" idx="7"/>
          </p:nvPr>
        </p:nvSpPr>
        <p:spPr>
          <a:xfrm>
            <a:off x="5778499" y="1428383"/>
            <a:ext cx="22977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7" name="Google Shape;137;p24"/>
          <p:cNvSpPr txBox="1">
            <a:spLocks noGrp="1"/>
          </p:cNvSpPr>
          <p:nvPr>
            <p:ph type="subTitle" idx="8"/>
          </p:nvPr>
        </p:nvSpPr>
        <p:spPr>
          <a:xfrm>
            <a:off x="5778499" y="2818308"/>
            <a:ext cx="22977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138"/>
        <p:cNvGrpSpPr/>
        <p:nvPr/>
      </p:nvGrpSpPr>
      <p:grpSpPr>
        <a:xfrm>
          <a:off x="0" y="0"/>
          <a:ext cx="0" cy="0"/>
          <a:chOff x="0" y="0"/>
          <a:chExt cx="0" cy="0"/>
        </a:xfrm>
      </p:grpSpPr>
      <p:sp>
        <p:nvSpPr>
          <p:cNvPr id="139" name="Google Shape;139;p25"/>
          <p:cNvSpPr/>
          <p:nvPr/>
        </p:nvSpPr>
        <p:spPr>
          <a:xfrm>
            <a:off x="75" y="4303500"/>
            <a:ext cx="91440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5"/>
          <p:cNvSpPr txBox="1">
            <a:spLocks noGrp="1"/>
          </p:cNvSpPr>
          <p:nvPr>
            <p:ph type="subTitle" idx="1"/>
          </p:nvPr>
        </p:nvSpPr>
        <p:spPr>
          <a:xfrm>
            <a:off x="720013" y="1342720"/>
            <a:ext cx="2689800" cy="5727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1" name="Google Shape;141;p25"/>
          <p:cNvSpPr txBox="1">
            <a:spLocks noGrp="1"/>
          </p:cNvSpPr>
          <p:nvPr>
            <p:ph type="subTitle" idx="2"/>
          </p:nvPr>
        </p:nvSpPr>
        <p:spPr>
          <a:xfrm>
            <a:off x="719999" y="1826520"/>
            <a:ext cx="2689800" cy="829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5"/>
          <p:cNvSpPr txBox="1">
            <a:spLocks noGrp="1"/>
          </p:cNvSpPr>
          <p:nvPr>
            <p:ph type="subTitle" idx="3"/>
          </p:nvPr>
        </p:nvSpPr>
        <p:spPr>
          <a:xfrm>
            <a:off x="5734201" y="1826520"/>
            <a:ext cx="2689800" cy="829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25"/>
          <p:cNvSpPr txBox="1">
            <a:spLocks noGrp="1"/>
          </p:cNvSpPr>
          <p:nvPr>
            <p:ph type="subTitle" idx="4"/>
          </p:nvPr>
        </p:nvSpPr>
        <p:spPr>
          <a:xfrm>
            <a:off x="719999" y="3216445"/>
            <a:ext cx="2689800" cy="829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25"/>
          <p:cNvSpPr txBox="1">
            <a:spLocks noGrp="1"/>
          </p:cNvSpPr>
          <p:nvPr>
            <p:ph type="subTitle" idx="5"/>
          </p:nvPr>
        </p:nvSpPr>
        <p:spPr>
          <a:xfrm>
            <a:off x="5734201" y="3216445"/>
            <a:ext cx="2689800" cy="829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 name="Google Shape;145;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 name="Google Shape;146;p25"/>
          <p:cNvSpPr txBox="1">
            <a:spLocks noGrp="1"/>
          </p:cNvSpPr>
          <p:nvPr>
            <p:ph type="subTitle" idx="6"/>
          </p:nvPr>
        </p:nvSpPr>
        <p:spPr>
          <a:xfrm>
            <a:off x="720013" y="2732645"/>
            <a:ext cx="2689800" cy="5727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7" name="Google Shape;147;p25"/>
          <p:cNvSpPr txBox="1">
            <a:spLocks noGrp="1"/>
          </p:cNvSpPr>
          <p:nvPr>
            <p:ph type="subTitle" idx="7"/>
          </p:nvPr>
        </p:nvSpPr>
        <p:spPr>
          <a:xfrm>
            <a:off x="5734200" y="1342720"/>
            <a:ext cx="26898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8" name="Google Shape;148;p25"/>
          <p:cNvSpPr txBox="1">
            <a:spLocks noGrp="1"/>
          </p:cNvSpPr>
          <p:nvPr>
            <p:ph type="subTitle" idx="8"/>
          </p:nvPr>
        </p:nvSpPr>
        <p:spPr>
          <a:xfrm>
            <a:off x="5734200" y="2732645"/>
            <a:ext cx="26898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49"/>
        <p:cNvGrpSpPr/>
        <p:nvPr/>
      </p:nvGrpSpPr>
      <p:grpSpPr>
        <a:xfrm>
          <a:off x="0" y="0"/>
          <a:ext cx="0" cy="0"/>
          <a:chOff x="0" y="0"/>
          <a:chExt cx="0" cy="0"/>
        </a:xfrm>
      </p:grpSpPr>
      <p:sp>
        <p:nvSpPr>
          <p:cNvPr id="150" name="Google Shape;150;p26"/>
          <p:cNvSpPr/>
          <p:nvPr/>
        </p:nvSpPr>
        <p:spPr>
          <a:xfrm rot="-5400000">
            <a:off x="6153300" y="2150675"/>
            <a:ext cx="51414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2" name="Google Shape;152;p26"/>
          <p:cNvSpPr txBox="1">
            <a:spLocks noGrp="1"/>
          </p:cNvSpPr>
          <p:nvPr>
            <p:ph type="subTitle" idx="1"/>
          </p:nvPr>
        </p:nvSpPr>
        <p:spPr>
          <a:xfrm>
            <a:off x="719671" y="2328683"/>
            <a:ext cx="2185500" cy="487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26"/>
          <p:cNvSpPr txBox="1">
            <a:spLocks noGrp="1"/>
          </p:cNvSpPr>
          <p:nvPr>
            <p:ph type="subTitle" idx="2"/>
          </p:nvPr>
        </p:nvSpPr>
        <p:spPr>
          <a:xfrm>
            <a:off x="3251400" y="2328683"/>
            <a:ext cx="2184000" cy="487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26"/>
          <p:cNvSpPr txBox="1">
            <a:spLocks noGrp="1"/>
          </p:cNvSpPr>
          <p:nvPr>
            <p:ph type="subTitle" idx="3"/>
          </p:nvPr>
        </p:nvSpPr>
        <p:spPr>
          <a:xfrm>
            <a:off x="5782800" y="2328680"/>
            <a:ext cx="2185500" cy="487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26"/>
          <p:cNvSpPr txBox="1">
            <a:spLocks noGrp="1"/>
          </p:cNvSpPr>
          <p:nvPr>
            <p:ph type="subTitle" idx="4"/>
          </p:nvPr>
        </p:nvSpPr>
        <p:spPr>
          <a:xfrm>
            <a:off x="719671" y="4113778"/>
            <a:ext cx="2185500" cy="48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 name="Google Shape;156;p26"/>
          <p:cNvSpPr txBox="1">
            <a:spLocks noGrp="1"/>
          </p:cNvSpPr>
          <p:nvPr>
            <p:ph type="subTitle" idx="5"/>
          </p:nvPr>
        </p:nvSpPr>
        <p:spPr>
          <a:xfrm>
            <a:off x="3251400" y="4113778"/>
            <a:ext cx="2184000" cy="48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 name="Google Shape;157;p26"/>
          <p:cNvSpPr txBox="1">
            <a:spLocks noGrp="1"/>
          </p:cNvSpPr>
          <p:nvPr>
            <p:ph type="subTitle" idx="6"/>
          </p:nvPr>
        </p:nvSpPr>
        <p:spPr>
          <a:xfrm>
            <a:off x="5782800" y="4113778"/>
            <a:ext cx="2184000" cy="48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8" name="Google Shape;158;p26"/>
          <p:cNvSpPr txBox="1">
            <a:spLocks noGrp="1"/>
          </p:cNvSpPr>
          <p:nvPr>
            <p:ph type="subTitle" idx="7"/>
          </p:nvPr>
        </p:nvSpPr>
        <p:spPr>
          <a:xfrm>
            <a:off x="715100" y="1984100"/>
            <a:ext cx="2185500" cy="487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9" name="Google Shape;159;p26"/>
          <p:cNvSpPr txBox="1">
            <a:spLocks noGrp="1"/>
          </p:cNvSpPr>
          <p:nvPr>
            <p:ph type="subTitle" idx="8"/>
          </p:nvPr>
        </p:nvSpPr>
        <p:spPr>
          <a:xfrm>
            <a:off x="3251400" y="1984100"/>
            <a:ext cx="2184000" cy="487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60" name="Google Shape;160;p26"/>
          <p:cNvSpPr txBox="1">
            <a:spLocks noGrp="1"/>
          </p:cNvSpPr>
          <p:nvPr>
            <p:ph type="subTitle" idx="9"/>
          </p:nvPr>
        </p:nvSpPr>
        <p:spPr>
          <a:xfrm>
            <a:off x="5787371" y="1984100"/>
            <a:ext cx="2185500" cy="487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61" name="Google Shape;161;p26"/>
          <p:cNvSpPr txBox="1">
            <a:spLocks noGrp="1"/>
          </p:cNvSpPr>
          <p:nvPr>
            <p:ph type="subTitle" idx="13"/>
          </p:nvPr>
        </p:nvSpPr>
        <p:spPr>
          <a:xfrm>
            <a:off x="715100" y="3770349"/>
            <a:ext cx="2185500" cy="484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62" name="Google Shape;162;p26"/>
          <p:cNvSpPr txBox="1">
            <a:spLocks noGrp="1"/>
          </p:cNvSpPr>
          <p:nvPr>
            <p:ph type="subTitle" idx="14"/>
          </p:nvPr>
        </p:nvSpPr>
        <p:spPr>
          <a:xfrm>
            <a:off x="3251400" y="3770349"/>
            <a:ext cx="2184000" cy="484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63" name="Google Shape;163;p26"/>
          <p:cNvSpPr txBox="1">
            <a:spLocks noGrp="1"/>
          </p:cNvSpPr>
          <p:nvPr>
            <p:ph type="subTitle" idx="15"/>
          </p:nvPr>
        </p:nvSpPr>
        <p:spPr>
          <a:xfrm>
            <a:off x="5787380" y="3770350"/>
            <a:ext cx="2184000" cy="484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64"/>
        <p:cNvGrpSpPr/>
        <p:nvPr/>
      </p:nvGrpSpPr>
      <p:grpSpPr>
        <a:xfrm>
          <a:off x="0" y="0"/>
          <a:ext cx="0" cy="0"/>
          <a:chOff x="0" y="0"/>
          <a:chExt cx="0" cy="0"/>
        </a:xfrm>
      </p:grpSpPr>
      <p:sp>
        <p:nvSpPr>
          <p:cNvPr id="165" name="Google Shape;165;p27"/>
          <p:cNvSpPr txBox="1">
            <a:spLocks noGrp="1"/>
          </p:cNvSpPr>
          <p:nvPr>
            <p:ph type="title" hasCustomPrompt="1"/>
          </p:nvPr>
        </p:nvSpPr>
        <p:spPr>
          <a:xfrm>
            <a:off x="1287550" y="540000"/>
            <a:ext cx="31089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400">
                <a:solidFill>
                  <a:schemeClr val="dk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6" name="Google Shape;166;p27"/>
          <p:cNvSpPr txBox="1">
            <a:spLocks noGrp="1"/>
          </p:cNvSpPr>
          <p:nvPr>
            <p:ph type="subTitle" idx="1"/>
          </p:nvPr>
        </p:nvSpPr>
        <p:spPr>
          <a:xfrm>
            <a:off x="1287550" y="1246027"/>
            <a:ext cx="31089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27"/>
          <p:cNvSpPr txBox="1">
            <a:spLocks noGrp="1"/>
          </p:cNvSpPr>
          <p:nvPr>
            <p:ph type="title" idx="2" hasCustomPrompt="1"/>
          </p:nvPr>
        </p:nvSpPr>
        <p:spPr>
          <a:xfrm>
            <a:off x="1287550" y="1996143"/>
            <a:ext cx="31089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400">
                <a:solidFill>
                  <a:schemeClr val="dk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8" name="Google Shape;168;p27"/>
          <p:cNvSpPr txBox="1">
            <a:spLocks noGrp="1"/>
          </p:cNvSpPr>
          <p:nvPr>
            <p:ph type="subTitle" idx="3"/>
          </p:nvPr>
        </p:nvSpPr>
        <p:spPr>
          <a:xfrm>
            <a:off x="1287550" y="2702170"/>
            <a:ext cx="31089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 name="Google Shape;169;p27"/>
          <p:cNvSpPr txBox="1">
            <a:spLocks noGrp="1"/>
          </p:cNvSpPr>
          <p:nvPr>
            <p:ph type="title" idx="4" hasCustomPrompt="1"/>
          </p:nvPr>
        </p:nvSpPr>
        <p:spPr>
          <a:xfrm>
            <a:off x="1287550" y="3452298"/>
            <a:ext cx="31089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400">
                <a:solidFill>
                  <a:schemeClr val="dk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70" name="Google Shape;170;p27"/>
          <p:cNvSpPr txBox="1">
            <a:spLocks noGrp="1"/>
          </p:cNvSpPr>
          <p:nvPr>
            <p:ph type="subTitle" idx="5"/>
          </p:nvPr>
        </p:nvSpPr>
        <p:spPr>
          <a:xfrm>
            <a:off x="1287550" y="4158325"/>
            <a:ext cx="31089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27"/>
          <p:cNvSpPr/>
          <p:nvPr/>
        </p:nvSpPr>
        <p:spPr>
          <a:xfrm>
            <a:off x="5912400" y="0"/>
            <a:ext cx="3231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72"/>
        <p:cNvGrpSpPr/>
        <p:nvPr/>
      </p:nvGrpSpPr>
      <p:grpSpPr>
        <a:xfrm>
          <a:off x="0" y="0"/>
          <a:ext cx="0" cy="0"/>
          <a:chOff x="0" y="0"/>
          <a:chExt cx="0" cy="0"/>
        </a:xfrm>
      </p:grpSpPr>
      <p:sp>
        <p:nvSpPr>
          <p:cNvPr id="173" name="Google Shape;173;p28"/>
          <p:cNvSpPr/>
          <p:nvPr/>
        </p:nvSpPr>
        <p:spPr>
          <a:xfrm>
            <a:off x="5912475" y="0"/>
            <a:ext cx="3231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txBox="1">
            <a:spLocks noGrp="1"/>
          </p:cNvSpPr>
          <p:nvPr>
            <p:ph type="ctrTitle"/>
          </p:nvPr>
        </p:nvSpPr>
        <p:spPr>
          <a:xfrm>
            <a:off x="715100" y="535000"/>
            <a:ext cx="3676800" cy="9978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5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5" name="Google Shape;175;p28"/>
          <p:cNvSpPr txBox="1">
            <a:spLocks noGrp="1"/>
          </p:cNvSpPr>
          <p:nvPr>
            <p:ph type="subTitle" idx="1"/>
          </p:nvPr>
        </p:nvSpPr>
        <p:spPr>
          <a:xfrm>
            <a:off x="715137" y="1448530"/>
            <a:ext cx="3676800" cy="122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76" name="Google Shape;176;p28"/>
          <p:cNvSpPr txBox="1"/>
          <p:nvPr/>
        </p:nvSpPr>
        <p:spPr>
          <a:xfrm>
            <a:off x="730250" y="3683000"/>
            <a:ext cx="4138200" cy="444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lt1"/>
                </a:solidFill>
                <a:latin typeface="Inter"/>
                <a:ea typeface="Inter"/>
                <a:cs typeface="Inter"/>
                <a:sym typeface="Inter"/>
              </a:rPr>
              <a:t>CREDITS: This presentation template was created by </a:t>
            </a:r>
            <a:r>
              <a:rPr lang="en" sz="1000" b="1">
                <a:solidFill>
                  <a:schemeClr val="lt1"/>
                </a:solidFill>
                <a:uFill>
                  <a:noFill/>
                </a:uFill>
                <a:latin typeface="Inter"/>
                <a:ea typeface="Inter"/>
                <a:cs typeface="Inter"/>
                <a:sym typeface="Inter"/>
                <a:hlinkClick r:id="rId2">
                  <a:extLst>
                    <a:ext uri="{A12FA001-AC4F-418D-AE19-62706E023703}">
                      <ahyp:hlinkClr xmlns:ahyp="http://schemas.microsoft.com/office/drawing/2018/hyperlinkcolor" val="tx"/>
                    </a:ext>
                  </a:extLst>
                </a:hlinkClick>
              </a:rPr>
              <a:t>Slidesgo</a:t>
            </a:r>
            <a:r>
              <a:rPr lang="en" sz="1000">
                <a:solidFill>
                  <a:schemeClr val="lt1"/>
                </a:solidFill>
                <a:latin typeface="Inter"/>
                <a:ea typeface="Inter"/>
                <a:cs typeface="Inter"/>
                <a:sym typeface="Inter"/>
              </a:rPr>
              <a:t>, and includes icons by </a:t>
            </a:r>
            <a:r>
              <a:rPr lang="en" sz="1000" b="1">
                <a:solidFill>
                  <a:schemeClr val="lt1"/>
                </a:solidFill>
                <a:uFill>
                  <a:noFill/>
                </a:uFill>
                <a:latin typeface="Inter"/>
                <a:ea typeface="Inter"/>
                <a:cs typeface="Inter"/>
                <a:sym typeface="Inter"/>
                <a:hlinkClick r:id="rId3">
                  <a:extLst>
                    <a:ext uri="{A12FA001-AC4F-418D-AE19-62706E023703}">
                      <ahyp:hlinkClr xmlns:ahyp="http://schemas.microsoft.com/office/drawing/2018/hyperlinkcolor" val="tx"/>
                    </a:ext>
                  </a:extLst>
                </a:hlinkClick>
              </a:rPr>
              <a:t>Flaticon</a:t>
            </a:r>
            <a:r>
              <a:rPr lang="en" sz="1000">
                <a:solidFill>
                  <a:schemeClr val="lt1"/>
                </a:solidFill>
                <a:latin typeface="Inter"/>
                <a:ea typeface="Inter"/>
                <a:cs typeface="Inter"/>
                <a:sym typeface="Inter"/>
              </a:rPr>
              <a:t>, infographics &amp; images by </a:t>
            </a:r>
            <a:r>
              <a:rPr lang="en" sz="1000" b="1">
                <a:solidFill>
                  <a:schemeClr val="lt1"/>
                </a:solidFill>
                <a:uFill>
                  <a:noFill/>
                </a:uFill>
                <a:latin typeface="Inter"/>
                <a:ea typeface="Inter"/>
                <a:cs typeface="Inter"/>
                <a:sym typeface="Inter"/>
                <a:hlinkClick r:id="rId4">
                  <a:extLst>
                    <a:ext uri="{A12FA001-AC4F-418D-AE19-62706E023703}">
                      <ahyp:hlinkClr xmlns:ahyp="http://schemas.microsoft.com/office/drawing/2018/hyperlinkcolor" val="tx"/>
                    </a:ext>
                  </a:extLst>
                </a:hlinkClick>
              </a:rPr>
              <a:t>Freepik</a:t>
            </a:r>
            <a:endParaRPr sz="1000">
              <a:solidFill>
                <a:schemeClr val="lt1"/>
              </a:solidFill>
              <a:latin typeface="Inter"/>
              <a:ea typeface="Inter"/>
              <a:cs typeface="Inter"/>
              <a:sym typeface="Inte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77"/>
        <p:cNvGrpSpPr/>
        <p:nvPr/>
      </p:nvGrpSpPr>
      <p:grpSpPr>
        <a:xfrm>
          <a:off x="0" y="0"/>
          <a:ext cx="0" cy="0"/>
          <a:chOff x="0" y="0"/>
          <a:chExt cx="0" cy="0"/>
        </a:xfrm>
      </p:grpSpPr>
      <p:sp>
        <p:nvSpPr>
          <p:cNvPr id="178" name="Google Shape;178;p29"/>
          <p:cNvSpPr/>
          <p:nvPr/>
        </p:nvSpPr>
        <p:spPr>
          <a:xfrm>
            <a:off x="10575" y="4303400"/>
            <a:ext cx="91335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29"/>
          <p:cNvGrpSpPr/>
          <p:nvPr/>
        </p:nvGrpSpPr>
        <p:grpSpPr>
          <a:xfrm rot="10800000">
            <a:off x="5546350" y="-481975"/>
            <a:ext cx="4988000" cy="4351750"/>
            <a:chOff x="-1292600" y="927725"/>
            <a:chExt cx="4988000" cy="4351750"/>
          </a:xfrm>
        </p:grpSpPr>
        <p:sp>
          <p:nvSpPr>
            <p:cNvPr id="180" name="Google Shape;180;p29"/>
            <p:cNvSpPr/>
            <p:nvPr/>
          </p:nvSpPr>
          <p:spPr>
            <a:xfrm>
              <a:off x="-12926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7105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1284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453700" y="433122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10358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16179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53700" y="3763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53700" y="31967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53700" y="48984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1617900" y="3763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1617900" y="48984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2183400" y="376397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2748900" y="3763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453700" y="26294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453700" y="206222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453700" y="1494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453700" y="9277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1617900" y="31967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3314400" y="3763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27489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00"/>
        <p:cNvGrpSpPr/>
        <p:nvPr/>
      </p:nvGrpSpPr>
      <p:grpSpPr>
        <a:xfrm>
          <a:off x="0" y="0"/>
          <a:ext cx="0" cy="0"/>
          <a:chOff x="0" y="0"/>
          <a:chExt cx="0" cy="0"/>
        </a:xfrm>
      </p:grpSpPr>
      <p:sp>
        <p:nvSpPr>
          <p:cNvPr id="201" name="Google Shape;201;p30"/>
          <p:cNvSpPr/>
          <p:nvPr/>
        </p:nvSpPr>
        <p:spPr>
          <a:xfrm>
            <a:off x="10575" y="0"/>
            <a:ext cx="91335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30"/>
          <p:cNvGrpSpPr/>
          <p:nvPr/>
        </p:nvGrpSpPr>
        <p:grpSpPr>
          <a:xfrm>
            <a:off x="-1064000" y="2985125"/>
            <a:ext cx="4988000" cy="2650000"/>
            <a:chOff x="-1064000" y="2985125"/>
            <a:chExt cx="4988000" cy="2650000"/>
          </a:xfrm>
        </p:grpSpPr>
        <p:sp>
          <p:nvSpPr>
            <p:cNvPr id="203" name="Google Shape;203;p30"/>
            <p:cNvSpPr/>
            <p:nvPr/>
          </p:nvSpPr>
          <p:spPr>
            <a:xfrm rot="10800000" flipH="1">
              <a:off x="-10640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rot="10800000" flipH="1">
              <a:off x="-4819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rot="10800000" flipH="1">
              <a:off x="1002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0"/>
            <p:cNvSpPr/>
            <p:nvPr/>
          </p:nvSpPr>
          <p:spPr>
            <a:xfrm rot="10800000" flipH="1">
              <a:off x="682300" y="355237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rot="10800000" flipH="1">
              <a:off x="12644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rot="10800000" flipH="1">
              <a:off x="18465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rot="10800000" flipH="1">
              <a:off x="682300" y="41196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rot="10800000" flipH="1">
              <a:off x="682300" y="46868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rot="10800000" flipH="1">
              <a:off x="682300" y="29851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rot="10800000" flipH="1">
              <a:off x="1846500" y="41196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rot="10800000" flipH="1">
              <a:off x="1846500" y="29851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rot="10800000" flipH="1">
              <a:off x="2412000" y="411962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rot="10800000" flipH="1">
              <a:off x="2977500" y="41196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rot="10800000" flipH="1">
              <a:off x="682300" y="52541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rot="10800000" flipH="1">
              <a:off x="1846500" y="46868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rot="10800000" flipH="1">
              <a:off x="3543000" y="41196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rot="10800000" flipH="1">
              <a:off x="29775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 name="Google Shape;19;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20" name="Google Shape;20;p4"/>
          <p:cNvSpPr/>
          <p:nvPr/>
        </p:nvSpPr>
        <p:spPr>
          <a:xfrm>
            <a:off x="-8400" y="4851953"/>
            <a:ext cx="9156000" cy="30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22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p:nvPr/>
        </p:nvSpPr>
        <p:spPr>
          <a:xfrm>
            <a:off x="10575" y="4303400"/>
            <a:ext cx="91335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5"/>
          <p:cNvSpPr txBox="1">
            <a:spLocks noGrp="1"/>
          </p:cNvSpPr>
          <p:nvPr>
            <p:ph type="subTitle" idx="1"/>
          </p:nvPr>
        </p:nvSpPr>
        <p:spPr>
          <a:xfrm>
            <a:off x="720000" y="2409871"/>
            <a:ext cx="33159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2"/>
          </p:nvPr>
        </p:nvSpPr>
        <p:spPr>
          <a:xfrm>
            <a:off x="4374850" y="2409871"/>
            <a:ext cx="33159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 name="Google Shape;25;p5"/>
          <p:cNvSpPr txBox="1">
            <a:spLocks noGrp="1"/>
          </p:cNvSpPr>
          <p:nvPr>
            <p:ph type="subTitle" idx="3"/>
          </p:nvPr>
        </p:nvSpPr>
        <p:spPr>
          <a:xfrm>
            <a:off x="720000" y="2883196"/>
            <a:ext cx="3315900" cy="8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 name="Google Shape;26;p5"/>
          <p:cNvSpPr txBox="1">
            <a:spLocks noGrp="1"/>
          </p:cNvSpPr>
          <p:nvPr>
            <p:ph type="subTitle" idx="4"/>
          </p:nvPr>
        </p:nvSpPr>
        <p:spPr>
          <a:xfrm>
            <a:off x="4374850" y="2883196"/>
            <a:ext cx="3315900" cy="8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p:nvPr/>
        </p:nvSpPr>
        <p:spPr>
          <a:xfrm>
            <a:off x="10575" y="4614200"/>
            <a:ext cx="9133500" cy="5292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p:nvPr/>
        </p:nvSpPr>
        <p:spPr>
          <a:xfrm>
            <a:off x="10575" y="0"/>
            <a:ext cx="91335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7"/>
          <p:cNvSpPr txBox="1">
            <a:spLocks noGrp="1"/>
          </p:cNvSpPr>
          <p:nvPr>
            <p:ph type="title"/>
          </p:nvPr>
        </p:nvSpPr>
        <p:spPr>
          <a:xfrm>
            <a:off x="4360325" y="1122625"/>
            <a:ext cx="4063800" cy="1306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7"/>
          <p:cNvSpPr txBox="1">
            <a:spLocks noGrp="1"/>
          </p:cNvSpPr>
          <p:nvPr>
            <p:ph type="body" idx="1"/>
          </p:nvPr>
        </p:nvSpPr>
        <p:spPr>
          <a:xfrm>
            <a:off x="4360200" y="2385675"/>
            <a:ext cx="4063800" cy="2149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p:nvPr/>
        </p:nvSpPr>
        <p:spPr>
          <a:xfrm>
            <a:off x="0" y="0"/>
            <a:ext cx="3231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8"/>
          <p:cNvSpPr txBox="1">
            <a:spLocks noGrp="1"/>
          </p:cNvSpPr>
          <p:nvPr>
            <p:ph type="title"/>
          </p:nvPr>
        </p:nvSpPr>
        <p:spPr>
          <a:xfrm>
            <a:off x="4121800" y="1307100"/>
            <a:ext cx="4307100" cy="2529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1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12125" y="3915825"/>
            <a:ext cx="9156000" cy="1227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9"/>
          <p:cNvSpPr txBox="1">
            <a:spLocks noGrp="1"/>
          </p:cNvSpPr>
          <p:nvPr>
            <p:ph type="title"/>
          </p:nvPr>
        </p:nvSpPr>
        <p:spPr>
          <a:xfrm>
            <a:off x="3060137" y="1140100"/>
            <a:ext cx="50859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 name="Google Shape;41;p9"/>
          <p:cNvSpPr txBox="1">
            <a:spLocks noGrp="1"/>
          </p:cNvSpPr>
          <p:nvPr>
            <p:ph type="subTitle" idx="1"/>
          </p:nvPr>
        </p:nvSpPr>
        <p:spPr>
          <a:xfrm>
            <a:off x="3060252" y="1981900"/>
            <a:ext cx="5085900" cy="147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title"/>
          </p:nvPr>
        </p:nvSpPr>
        <p:spPr>
          <a:xfrm>
            <a:off x="1545300" y="2013750"/>
            <a:ext cx="6053400" cy="11160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500"/>
              <a:buFont typeface="Lexend Deca"/>
              <a:buNone/>
              <a:defRPr sz="3500" b="1">
                <a:solidFill>
                  <a:schemeClr val="lt2"/>
                </a:solidFill>
                <a:latin typeface="Lexend Deca"/>
                <a:ea typeface="Lexend Deca"/>
                <a:cs typeface="Lexend Deca"/>
                <a:sym typeface="Lexend Deca"/>
              </a:defRPr>
            </a:lvl1pPr>
            <a:lvl2pPr lvl="1"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2pPr>
            <a:lvl3pPr lvl="2"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3pPr>
            <a:lvl4pPr lvl="3"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4pPr>
            <a:lvl5pPr lvl="4"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5pPr>
            <a:lvl6pPr lvl="5"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6pPr>
            <a:lvl7pPr lvl="6"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7pPr>
            <a:lvl8pPr lvl="7"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8pPr>
            <a:lvl9pPr lvl="8"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1"/>
              </a:buClr>
              <a:buSzPts val="1400"/>
              <a:buFont typeface="Inter"/>
              <a:buChar char="●"/>
              <a:defRPr>
                <a:solidFill>
                  <a:schemeClr val="lt1"/>
                </a:solidFill>
                <a:latin typeface="Inter"/>
                <a:ea typeface="Inter"/>
                <a:cs typeface="Inter"/>
                <a:sym typeface="Inter"/>
              </a:defRPr>
            </a:lvl1pPr>
            <a:lvl2pPr marL="914400" lvl="1" indent="-317500" rtl="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2pPr>
            <a:lvl3pPr marL="1371600" lvl="2" indent="-317500" rtl="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3pPr>
            <a:lvl4pPr marL="1828800" lvl="3" indent="-317500" rtl="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4pPr>
            <a:lvl5pPr marL="2286000" lvl="4" indent="-317500" rtl="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5pPr>
            <a:lvl6pPr marL="2743200" lvl="5" indent="-317500" rtl="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6pPr>
            <a:lvl7pPr marL="3200400" lvl="6" indent="-317500" rtl="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7pPr>
            <a:lvl8pPr marL="3657600" lvl="7" indent="-317500" rtl="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8pPr>
            <a:lvl9pPr marL="4114800" lvl="8" indent="-317500" rtl="0">
              <a:lnSpc>
                <a:spcPct val="100000"/>
              </a:lnSpc>
              <a:spcBef>
                <a:spcPts val="1600"/>
              </a:spcBef>
              <a:spcAft>
                <a:spcPts val="1600"/>
              </a:spcAft>
              <a:buClr>
                <a:schemeClr val="lt1"/>
              </a:buClr>
              <a:buSzPts val="1400"/>
              <a:buFont typeface="Inter"/>
              <a:buChar char="■"/>
              <a:defRPr>
                <a:solidFill>
                  <a:schemeClr val="lt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grpSp>
        <p:nvGrpSpPr>
          <p:cNvPr id="225" name="Google Shape;225;p32"/>
          <p:cNvGrpSpPr/>
          <p:nvPr/>
        </p:nvGrpSpPr>
        <p:grpSpPr>
          <a:xfrm>
            <a:off x="-296125" y="772050"/>
            <a:ext cx="3823800" cy="4351750"/>
            <a:chOff x="-128400" y="927725"/>
            <a:chExt cx="3823800" cy="4351750"/>
          </a:xfrm>
        </p:grpSpPr>
        <p:sp>
          <p:nvSpPr>
            <p:cNvPr id="226" name="Google Shape;226;p32"/>
            <p:cNvSpPr/>
            <p:nvPr/>
          </p:nvSpPr>
          <p:spPr>
            <a:xfrm>
              <a:off x="-128400" y="43312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2"/>
            <p:cNvSpPr/>
            <p:nvPr/>
          </p:nvSpPr>
          <p:spPr>
            <a:xfrm>
              <a:off x="453700" y="4331225"/>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2"/>
            <p:cNvSpPr/>
            <p:nvPr/>
          </p:nvSpPr>
          <p:spPr>
            <a:xfrm>
              <a:off x="1035800" y="43312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2"/>
            <p:cNvSpPr/>
            <p:nvPr/>
          </p:nvSpPr>
          <p:spPr>
            <a:xfrm>
              <a:off x="1617900" y="43312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2"/>
            <p:cNvSpPr/>
            <p:nvPr/>
          </p:nvSpPr>
          <p:spPr>
            <a:xfrm>
              <a:off x="453700" y="37639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2"/>
            <p:cNvSpPr/>
            <p:nvPr/>
          </p:nvSpPr>
          <p:spPr>
            <a:xfrm>
              <a:off x="453700" y="31967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2"/>
            <p:cNvSpPr/>
            <p:nvPr/>
          </p:nvSpPr>
          <p:spPr>
            <a:xfrm>
              <a:off x="453700" y="48984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2"/>
            <p:cNvSpPr/>
            <p:nvPr/>
          </p:nvSpPr>
          <p:spPr>
            <a:xfrm>
              <a:off x="1617900" y="37639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2"/>
            <p:cNvSpPr/>
            <p:nvPr/>
          </p:nvSpPr>
          <p:spPr>
            <a:xfrm>
              <a:off x="1617900" y="48984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2"/>
            <p:cNvSpPr/>
            <p:nvPr/>
          </p:nvSpPr>
          <p:spPr>
            <a:xfrm>
              <a:off x="2183400" y="3763975"/>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2748900" y="37639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p:nvPr/>
          </p:nvSpPr>
          <p:spPr>
            <a:xfrm>
              <a:off x="453700" y="26294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2"/>
            <p:cNvSpPr/>
            <p:nvPr/>
          </p:nvSpPr>
          <p:spPr>
            <a:xfrm>
              <a:off x="453700" y="2062225"/>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p:nvPr/>
          </p:nvSpPr>
          <p:spPr>
            <a:xfrm>
              <a:off x="453700" y="14949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2"/>
            <p:cNvSpPr/>
            <p:nvPr/>
          </p:nvSpPr>
          <p:spPr>
            <a:xfrm>
              <a:off x="453700" y="9277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2"/>
            <p:cNvSpPr/>
            <p:nvPr/>
          </p:nvSpPr>
          <p:spPr>
            <a:xfrm>
              <a:off x="1617900" y="31967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2"/>
            <p:cNvSpPr/>
            <p:nvPr/>
          </p:nvSpPr>
          <p:spPr>
            <a:xfrm>
              <a:off x="3314400" y="37639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2"/>
            <p:cNvSpPr/>
            <p:nvPr/>
          </p:nvSpPr>
          <p:spPr>
            <a:xfrm>
              <a:off x="2748900" y="43312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32"/>
          <p:cNvSpPr txBox="1">
            <a:spLocks noGrp="1"/>
          </p:cNvSpPr>
          <p:nvPr>
            <p:ph type="ctrTitle"/>
          </p:nvPr>
        </p:nvSpPr>
        <p:spPr>
          <a:xfrm>
            <a:off x="543875" y="496200"/>
            <a:ext cx="5425800" cy="22131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2"/>
                </a:solidFill>
              </a:rPr>
              <a:t>BANK </a:t>
            </a:r>
            <a:r>
              <a:rPr lang="en">
                <a:solidFill>
                  <a:srgbClr val="1C4587"/>
                </a:solidFill>
              </a:rPr>
              <a:t>PERFORMANCE ANALYSIS</a:t>
            </a:r>
            <a:endParaRPr>
              <a:solidFill>
                <a:srgbClr val="1C4587"/>
              </a:solidFill>
            </a:endParaRPr>
          </a:p>
        </p:txBody>
      </p:sp>
      <p:pic>
        <p:nvPicPr>
          <p:cNvPr id="245" name="Google Shape;245;p32"/>
          <p:cNvPicPr preferRelativeResize="0"/>
          <p:nvPr/>
        </p:nvPicPr>
        <p:blipFill rotWithShape="1">
          <a:blip r:embed="rId3">
            <a:alphaModFix/>
          </a:blip>
          <a:srcRect t="31903" b="1407"/>
          <a:stretch/>
        </p:blipFill>
        <p:spPr>
          <a:xfrm>
            <a:off x="4631050" y="2668100"/>
            <a:ext cx="1899600" cy="1899600"/>
          </a:xfrm>
          <a:prstGeom prst="round2SameRect">
            <a:avLst>
              <a:gd name="adj1" fmla="val 0"/>
              <a:gd name="adj2" fmla="val 50000"/>
            </a:avLst>
          </a:prstGeom>
          <a:noFill/>
          <a:ln>
            <a:noFill/>
          </a:ln>
          <a:effectLst>
            <a:outerShdw blurRad="57150" dist="19050" dir="5400000" algn="bl" rotWithShape="0">
              <a:srgbClr val="000000">
                <a:alpha val="50000"/>
              </a:srgbClr>
            </a:outerShdw>
          </a:effectLst>
        </p:spPr>
      </p:pic>
      <p:pic>
        <p:nvPicPr>
          <p:cNvPr id="246" name="Google Shape;246;p32"/>
          <p:cNvPicPr preferRelativeResize="0"/>
          <p:nvPr/>
        </p:nvPicPr>
        <p:blipFill rotWithShape="1">
          <a:blip r:embed="rId4">
            <a:alphaModFix/>
          </a:blip>
          <a:srcRect l="43882" r="-135"/>
          <a:stretch/>
        </p:blipFill>
        <p:spPr>
          <a:xfrm>
            <a:off x="6520125" y="772050"/>
            <a:ext cx="1899600" cy="1899600"/>
          </a:xfrm>
          <a:prstGeom prst="rect">
            <a:avLst/>
          </a:prstGeom>
          <a:noFill/>
          <a:ln>
            <a:noFill/>
          </a:ln>
          <a:effectLst>
            <a:outerShdw blurRad="57150" dist="19050" dir="5400000" algn="bl" rotWithShape="0">
              <a:srgbClr val="000000">
                <a:alpha val="50000"/>
              </a:srgbClr>
            </a:outerShdw>
          </a:effectLst>
        </p:spPr>
      </p:pic>
      <p:pic>
        <p:nvPicPr>
          <p:cNvPr id="247" name="Google Shape;247;p32"/>
          <p:cNvPicPr preferRelativeResize="0"/>
          <p:nvPr/>
        </p:nvPicPr>
        <p:blipFill rotWithShape="1">
          <a:blip r:embed="rId5">
            <a:alphaModFix/>
          </a:blip>
          <a:srcRect l="15354" r="12354" b="4607"/>
          <a:stretch/>
        </p:blipFill>
        <p:spPr>
          <a:xfrm>
            <a:off x="6569408" y="2709292"/>
            <a:ext cx="1822200" cy="1803300"/>
          </a:xfrm>
          <a:prstGeom prst="ellipse">
            <a:avLst/>
          </a:prstGeom>
          <a:no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1"/>
          <p:cNvSpPr/>
          <p:nvPr/>
        </p:nvSpPr>
        <p:spPr>
          <a:xfrm>
            <a:off x="1958483" y="922825"/>
            <a:ext cx="1716600" cy="17166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txBox="1">
            <a:spLocks noGrp="1"/>
          </p:cNvSpPr>
          <p:nvPr>
            <p:ph type="title" idx="2"/>
          </p:nvPr>
        </p:nvSpPr>
        <p:spPr>
          <a:xfrm>
            <a:off x="1958475" y="1360225"/>
            <a:ext cx="1716600" cy="841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46" name="Google Shape;446;p41"/>
          <p:cNvSpPr txBox="1">
            <a:spLocks noGrp="1"/>
          </p:cNvSpPr>
          <p:nvPr>
            <p:ph type="title"/>
          </p:nvPr>
        </p:nvSpPr>
        <p:spPr>
          <a:xfrm>
            <a:off x="1192433" y="2639425"/>
            <a:ext cx="3248700" cy="1258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WHAT WE LEARN?</a:t>
            </a:r>
            <a:endParaRPr/>
          </a:p>
        </p:txBody>
      </p:sp>
      <p:sp>
        <p:nvSpPr>
          <p:cNvPr id="447" name="Google Shape;447;p41"/>
          <p:cNvSpPr/>
          <p:nvPr/>
        </p:nvSpPr>
        <p:spPr>
          <a:xfrm flipH="1">
            <a:off x="8630075" y="43401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1"/>
          <p:cNvSpPr/>
          <p:nvPr/>
        </p:nvSpPr>
        <p:spPr>
          <a:xfrm flipH="1">
            <a:off x="86300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1"/>
          <p:cNvSpPr/>
          <p:nvPr/>
        </p:nvSpPr>
        <p:spPr>
          <a:xfrm flipH="1">
            <a:off x="8630075" y="4907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flipH="1">
            <a:off x="8064575" y="37729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1"/>
          <p:cNvSpPr/>
          <p:nvPr/>
        </p:nvSpPr>
        <p:spPr>
          <a:xfrm flipH="1">
            <a:off x="74990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1"/>
          <p:cNvSpPr/>
          <p:nvPr/>
        </p:nvSpPr>
        <p:spPr>
          <a:xfrm flipH="1">
            <a:off x="8630075" y="3171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1"/>
          <p:cNvSpPr/>
          <p:nvPr/>
        </p:nvSpPr>
        <p:spPr>
          <a:xfrm flipH="1">
            <a:off x="69335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1"/>
          <p:cNvSpPr/>
          <p:nvPr/>
        </p:nvSpPr>
        <p:spPr>
          <a:xfrm flipH="1">
            <a:off x="7499075" y="43401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41"/>
          <p:cNvGrpSpPr/>
          <p:nvPr/>
        </p:nvGrpSpPr>
        <p:grpSpPr>
          <a:xfrm>
            <a:off x="332929" y="-723100"/>
            <a:ext cx="381000" cy="2650000"/>
            <a:chOff x="546713" y="-723100"/>
            <a:chExt cx="381000" cy="2650000"/>
          </a:xfrm>
        </p:grpSpPr>
        <p:sp>
          <p:nvSpPr>
            <p:cNvPr id="456" name="Google Shape;456;p41"/>
            <p:cNvSpPr/>
            <p:nvPr/>
          </p:nvSpPr>
          <p:spPr>
            <a:xfrm rot="10800000" flipH="1">
              <a:off x="546713" y="-7231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1"/>
            <p:cNvSpPr/>
            <p:nvPr/>
          </p:nvSpPr>
          <p:spPr>
            <a:xfrm rot="10800000" flipH="1">
              <a:off x="546713" y="-1558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1"/>
            <p:cNvSpPr/>
            <p:nvPr/>
          </p:nvSpPr>
          <p:spPr>
            <a:xfrm rot="10800000" flipH="1">
              <a:off x="546713" y="4114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1"/>
            <p:cNvSpPr/>
            <p:nvPr/>
          </p:nvSpPr>
          <p:spPr>
            <a:xfrm rot="10800000" flipH="1">
              <a:off x="546713" y="9786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1"/>
            <p:cNvSpPr/>
            <p:nvPr/>
          </p:nvSpPr>
          <p:spPr>
            <a:xfrm rot="10800000" flipH="1">
              <a:off x="546713" y="15459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42"/>
          <p:cNvSpPr/>
          <p:nvPr/>
        </p:nvSpPr>
        <p:spPr>
          <a:xfrm>
            <a:off x="821275" y="1238625"/>
            <a:ext cx="720600" cy="720600"/>
          </a:xfrm>
          <a:prstGeom prst="round2SameRect">
            <a:avLst>
              <a:gd name="adj1" fmla="val 47471"/>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a:off x="824296" y="2180121"/>
            <a:ext cx="720600" cy="7206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2"/>
          <p:cNvSpPr/>
          <p:nvPr/>
        </p:nvSpPr>
        <p:spPr>
          <a:xfrm>
            <a:off x="821267" y="3235796"/>
            <a:ext cx="720600" cy="7206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2"/>
          <p:cNvSpPr txBox="1">
            <a:spLocks noGrp="1"/>
          </p:cNvSpPr>
          <p:nvPr>
            <p:ph type="title"/>
          </p:nvPr>
        </p:nvSpPr>
        <p:spPr>
          <a:xfrm>
            <a:off x="454300" y="449350"/>
            <a:ext cx="4821600" cy="4590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rPr>
              <a:t>WHAT WE</a:t>
            </a:r>
            <a:r>
              <a:rPr lang="en"/>
              <a:t> </a:t>
            </a:r>
            <a:r>
              <a:rPr lang="en">
                <a:solidFill>
                  <a:srgbClr val="1C4587"/>
                </a:solidFill>
              </a:rPr>
              <a:t>LEARN?</a:t>
            </a:r>
            <a:endParaRPr>
              <a:solidFill>
                <a:srgbClr val="1C4587"/>
              </a:solidFill>
            </a:endParaRPr>
          </a:p>
        </p:txBody>
      </p:sp>
      <p:sp>
        <p:nvSpPr>
          <p:cNvPr id="469" name="Google Shape;469;p42"/>
          <p:cNvSpPr txBox="1">
            <a:spLocks noGrp="1"/>
          </p:cNvSpPr>
          <p:nvPr>
            <p:ph type="subTitle" idx="2"/>
          </p:nvPr>
        </p:nvSpPr>
        <p:spPr>
          <a:xfrm>
            <a:off x="1763475" y="1242150"/>
            <a:ext cx="7100100" cy="76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Lexend Deca"/>
                <a:ea typeface="Lexend Deca"/>
                <a:cs typeface="Lexend Deca"/>
                <a:sym typeface="Lexend Deca"/>
              </a:rPr>
              <a:t>Importance of key performance indicators in data analytics.</a:t>
            </a:r>
            <a:endParaRPr b="1">
              <a:latin typeface="Lexend Deca"/>
              <a:ea typeface="Lexend Deca"/>
              <a:cs typeface="Lexend Deca"/>
              <a:sym typeface="Lexend Deca"/>
            </a:endParaRPr>
          </a:p>
        </p:txBody>
      </p:sp>
      <p:sp>
        <p:nvSpPr>
          <p:cNvPr id="470" name="Google Shape;470;p42"/>
          <p:cNvSpPr txBox="1">
            <a:spLocks noGrp="1"/>
          </p:cNvSpPr>
          <p:nvPr>
            <p:ph type="subTitle" idx="3"/>
          </p:nvPr>
        </p:nvSpPr>
        <p:spPr>
          <a:xfrm>
            <a:off x="1748925" y="2235763"/>
            <a:ext cx="6550800" cy="7206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b="1">
                <a:latin typeface="Lexend Deca"/>
                <a:ea typeface="Lexend Deca"/>
                <a:cs typeface="Lexend Deca"/>
                <a:sym typeface="Lexend Deca"/>
              </a:rPr>
              <a:t>Parameters to be assessed after loan distribution by banks e.g. home ownership, revolving balance, grades, verification status, etc.</a:t>
            </a:r>
            <a:endParaRPr b="1">
              <a:latin typeface="Lexend Deca"/>
              <a:ea typeface="Lexend Deca"/>
              <a:cs typeface="Lexend Deca"/>
              <a:sym typeface="Lexend Deca"/>
            </a:endParaRPr>
          </a:p>
        </p:txBody>
      </p:sp>
      <p:sp>
        <p:nvSpPr>
          <p:cNvPr id="471" name="Google Shape;471;p42"/>
          <p:cNvSpPr txBox="1">
            <a:spLocks noGrp="1"/>
          </p:cNvSpPr>
          <p:nvPr>
            <p:ph type="subTitle" idx="4"/>
          </p:nvPr>
        </p:nvSpPr>
        <p:spPr>
          <a:xfrm>
            <a:off x="1763475" y="3178500"/>
            <a:ext cx="6609900" cy="977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b="1">
                <a:latin typeface="Lexend Deca"/>
                <a:ea typeface="Lexend Deca"/>
                <a:cs typeface="Lexend Deca"/>
                <a:sym typeface="Lexend Deca"/>
              </a:rPr>
              <a:t>How all these parameters are extracted from data to make Pivot tables, charts and beautify interactive and mesmerizing dashboards in Excel, PowerBI and Tableau using slicers, filters, icons and images. Writing queries for the same in SQL.</a:t>
            </a:r>
            <a:endParaRPr b="1">
              <a:latin typeface="Lexend Deca"/>
              <a:ea typeface="Lexend Deca"/>
              <a:cs typeface="Lexend Deca"/>
              <a:sym typeface="Lexend Deca"/>
            </a:endParaRPr>
          </a:p>
        </p:txBody>
      </p:sp>
      <p:sp>
        <p:nvSpPr>
          <p:cNvPr id="472" name="Google Shape;472;p42"/>
          <p:cNvSpPr/>
          <p:nvPr/>
        </p:nvSpPr>
        <p:spPr>
          <a:xfrm rot="10800000">
            <a:off x="8705875" y="2624558"/>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 name="Google Shape;473;p42"/>
          <p:cNvGrpSpPr/>
          <p:nvPr/>
        </p:nvGrpSpPr>
        <p:grpSpPr>
          <a:xfrm>
            <a:off x="7541675" y="-211692"/>
            <a:ext cx="1545200" cy="3784500"/>
            <a:chOff x="7541675" y="-211692"/>
            <a:chExt cx="1545200" cy="3784500"/>
          </a:xfrm>
        </p:grpSpPr>
        <p:sp>
          <p:nvSpPr>
            <p:cNvPr id="474" name="Google Shape;474;p42"/>
            <p:cNvSpPr/>
            <p:nvPr/>
          </p:nvSpPr>
          <p:spPr>
            <a:xfrm rot="10800000">
              <a:off x="8123775" y="149005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rot="10800000">
              <a:off x="7541675" y="149005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2"/>
            <p:cNvSpPr/>
            <p:nvPr/>
          </p:nvSpPr>
          <p:spPr>
            <a:xfrm rot="10800000">
              <a:off x="8705875" y="-211692"/>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2"/>
            <p:cNvSpPr/>
            <p:nvPr/>
          </p:nvSpPr>
          <p:spPr>
            <a:xfrm rot="10800000">
              <a:off x="8123775" y="-211692"/>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2"/>
            <p:cNvSpPr/>
            <p:nvPr/>
          </p:nvSpPr>
          <p:spPr>
            <a:xfrm rot="10800000">
              <a:off x="8705875" y="35555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2"/>
            <p:cNvSpPr/>
            <p:nvPr/>
          </p:nvSpPr>
          <p:spPr>
            <a:xfrm rot="10800000">
              <a:off x="8705875" y="92280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2"/>
            <p:cNvSpPr/>
            <p:nvPr/>
          </p:nvSpPr>
          <p:spPr>
            <a:xfrm rot="10800000">
              <a:off x="8705875" y="149005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2"/>
            <p:cNvSpPr/>
            <p:nvPr/>
          </p:nvSpPr>
          <p:spPr>
            <a:xfrm rot="10800000">
              <a:off x="8705875" y="205730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2"/>
            <p:cNvSpPr/>
            <p:nvPr/>
          </p:nvSpPr>
          <p:spPr>
            <a:xfrm rot="10800000">
              <a:off x="8705875" y="319180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42"/>
          <p:cNvGrpSpPr/>
          <p:nvPr/>
        </p:nvGrpSpPr>
        <p:grpSpPr>
          <a:xfrm>
            <a:off x="1007493" y="2405579"/>
            <a:ext cx="335275" cy="380967"/>
            <a:chOff x="2235550" y="3230475"/>
            <a:chExt cx="222700" cy="253050"/>
          </a:xfrm>
        </p:grpSpPr>
        <p:sp>
          <p:nvSpPr>
            <p:cNvPr id="484" name="Google Shape;484;p42"/>
            <p:cNvSpPr/>
            <p:nvPr/>
          </p:nvSpPr>
          <p:spPr>
            <a:xfrm>
              <a:off x="2235550" y="3230475"/>
              <a:ext cx="222700" cy="253050"/>
            </a:xfrm>
            <a:custGeom>
              <a:avLst/>
              <a:gdLst/>
              <a:ahLst/>
              <a:cxnLst/>
              <a:rect l="l" t="t" r="r" b="b"/>
              <a:pathLst>
                <a:path w="8908" h="10122" extrusionOk="0">
                  <a:moveTo>
                    <a:pt x="4954" y="596"/>
                  </a:moveTo>
                  <a:cubicBezTo>
                    <a:pt x="4787" y="929"/>
                    <a:pt x="4525" y="1215"/>
                    <a:pt x="4168" y="1358"/>
                  </a:cubicBezTo>
                  <a:lnTo>
                    <a:pt x="4168" y="596"/>
                  </a:lnTo>
                  <a:close/>
                  <a:moveTo>
                    <a:pt x="8312" y="596"/>
                  </a:moveTo>
                  <a:lnTo>
                    <a:pt x="8312" y="1358"/>
                  </a:lnTo>
                  <a:cubicBezTo>
                    <a:pt x="7978" y="1215"/>
                    <a:pt x="7693" y="929"/>
                    <a:pt x="7550" y="596"/>
                  </a:cubicBezTo>
                  <a:close/>
                  <a:moveTo>
                    <a:pt x="6266" y="4178"/>
                  </a:moveTo>
                  <a:cubicBezTo>
                    <a:pt x="6738" y="4178"/>
                    <a:pt x="7179" y="4568"/>
                    <a:pt x="7145" y="5121"/>
                  </a:cubicBezTo>
                  <a:cubicBezTo>
                    <a:pt x="7113" y="5634"/>
                    <a:pt x="6691" y="5964"/>
                    <a:pt x="6252" y="5964"/>
                  </a:cubicBezTo>
                  <a:cubicBezTo>
                    <a:pt x="6040" y="5964"/>
                    <a:pt x="5823" y="5887"/>
                    <a:pt x="5645" y="5716"/>
                  </a:cubicBezTo>
                  <a:lnTo>
                    <a:pt x="6359" y="5002"/>
                  </a:lnTo>
                  <a:lnTo>
                    <a:pt x="6216" y="4787"/>
                  </a:lnTo>
                  <a:cubicBezTo>
                    <a:pt x="6097" y="4597"/>
                    <a:pt x="5930" y="4454"/>
                    <a:pt x="5740" y="4359"/>
                  </a:cubicBezTo>
                  <a:cubicBezTo>
                    <a:pt x="5904" y="4234"/>
                    <a:pt x="6087" y="4178"/>
                    <a:pt x="6266" y="4178"/>
                  </a:cubicBezTo>
                  <a:close/>
                  <a:moveTo>
                    <a:pt x="3597" y="3573"/>
                  </a:moveTo>
                  <a:lnTo>
                    <a:pt x="3597" y="5049"/>
                  </a:lnTo>
                  <a:lnTo>
                    <a:pt x="2811" y="5740"/>
                  </a:lnTo>
                  <a:lnTo>
                    <a:pt x="3192" y="6169"/>
                  </a:lnTo>
                  <a:lnTo>
                    <a:pt x="4644" y="4954"/>
                  </a:lnTo>
                  <a:cubicBezTo>
                    <a:pt x="4787" y="4835"/>
                    <a:pt x="4954" y="4775"/>
                    <a:pt x="5121" y="4775"/>
                  </a:cubicBezTo>
                  <a:cubicBezTo>
                    <a:pt x="5287" y="4775"/>
                    <a:pt x="5454" y="4835"/>
                    <a:pt x="5597" y="4954"/>
                  </a:cubicBezTo>
                  <a:lnTo>
                    <a:pt x="2811" y="7740"/>
                  </a:lnTo>
                  <a:lnTo>
                    <a:pt x="620" y="7740"/>
                  </a:lnTo>
                  <a:lnTo>
                    <a:pt x="620" y="5359"/>
                  </a:lnTo>
                  <a:lnTo>
                    <a:pt x="1025" y="5359"/>
                  </a:lnTo>
                  <a:lnTo>
                    <a:pt x="3406" y="3573"/>
                  </a:lnTo>
                  <a:close/>
                  <a:moveTo>
                    <a:pt x="4192" y="8741"/>
                  </a:moveTo>
                  <a:cubicBezTo>
                    <a:pt x="4525" y="8907"/>
                    <a:pt x="4787" y="9169"/>
                    <a:pt x="4954" y="9526"/>
                  </a:cubicBezTo>
                  <a:lnTo>
                    <a:pt x="4168" y="9526"/>
                  </a:lnTo>
                  <a:lnTo>
                    <a:pt x="4192" y="8741"/>
                  </a:lnTo>
                  <a:close/>
                  <a:moveTo>
                    <a:pt x="6931" y="596"/>
                  </a:moveTo>
                  <a:cubicBezTo>
                    <a:pt x="7145" y="1263"/>
                    <a:pt x="7669" y="1787"/>
                    <a:pt x="8336" y="2001"/>
                  </a:cubicBezTo>
                  <a:lnTo>
                    <a:pt x="8336" y="8098"/>
                  </a:lnTo>
                  <a:cubicBezTo>
                    <a:pt x="7669" y="8312"/>
                    <a:pt x="7145" y="8836"/>
                    <a:pt x="6931" y="9526"/>
                  </a:cubicBezTo>
                  <a:lnTo>
                    <a:pt x="5573" y="9526"/>
                  </a:lnTo>
                  <a:cubicBezTo>
                    <a:pt x="5383" y="8836"/>
                    <a:pt x="4859" y="8312"/>
                    <a:pt x="4192" y="8098"/>
                  </a:cubicBezTo>
                  <a:lnTo>
                    <a:pt x="4192" y="7193"/>
                  </a:lnTo>
                  <a:lnTo>
                    <a:pt x="5240" y="6145"/>
                  </a:lnTo>
                  <a:cubicBezTo>
                    <a:pt x="5541" y="6432"/>
                    <a:pt x="5902" y="6559"/>
                    <a:pt x="6254" y="6559"/>
                  </a:cubicBezTo>
                  <a:cubicBezTo>
                    <a:pt x="7069" y="6559"/>
                    <a:pt x="7840" y="5878"/>
                    <a:pt x="7740" y="4930"/>
                  </a:cubicBezTo>
                  <a:cubicBezTo>
                    <a:pt x="7667" y="4077"/>
                    <a:pt x="6966" y="3569"/>
                    <a:pt x="6251" y="3569"/>
                  </a:cubicBezTo>
                  <a:cubicBezTo>
                    <a:pt x="5808" y="3569"/>
                    <a:pt x="5359" y="3764"/>
                    <a:pt x="5049" y="4192"/>
                  </a:cubicBezTo>
                  <a:cubicBezTo>
                    <a:pt x="4763" y="4192"/>
                    <a:pt x="4478" y="4311"/>
                    <a:pt x="4263" y="4502"/>
                  </a:cubicBezTo>
                  <a:lnTo>
                    <a:pt x="4192" y="4573"/>
                  </a:lnTo>
                  <a:lnTo>
                    <a:pt x="4192" y="2001"/>
                  </a:lnTo>
                  <a:cubicBezTo>
                    <a:pt x="4859" y="1787"/>
                    <a:pt x="5383" y="1263"/>
                    <a:pt x="5573" y="596"/>
                  </a:cubicBezTo>
                  <a:close/>
                  <a:moveTo>
                    <a:pt x="8336" y="8741"/>
                  </a:moveTo>
                  <a:lnTo>
                    <a:pt x="8336" y="9526"/>
                  </a:lnTo>
                  <a:lnTo>
                    <a:pt x="7574" y="9526"/>
                  </a:lnTo>
                  <a:cubicBezTo>
                    <a:pt x="7716" y="9169"/>
                    <a:pt x="7978" y="8907"/>
                    <a:pt x="8336" y="8741"/>
                  </a:cubicBezTo>
                  <a:close/>
                  <a:moveTo>
                    <a:pt x="3573" y="1"/>
                  </a:moveTo>
                  <a:lnTo>
                    <a:pt x="3573" y="2977"/>
                  </a:lnTo>
                  <a:lnTo>
                    <a:pt x="3192" y="2977"/>
                  </a:lnTo>
                  <a:lnTo>
                    <a:pt x="810" y="4764"/>
                  </a:lnTo>
                  <a:lnTo>
                    <a:pt x="1" y="4764"/>
                  </a:lnTo>
                  <a:lnTo>
                    <a:pt x="1" y="8312"/>
                  </a:lnTo>
                  <a:lnTo>
                    <a:pt x="3025" y="8312"/>
                  </a:lnTo>
                  <a:lnTo>
                    <a:pt x="3573" y="7788"/>
                  </a:lnTo>
                  <a:lnTo>
                    <a:pt x="3573" y="10122"/>
                  </a:lnTo>
                  <a:lnTo>
                    <a:pt x="8907" y="10122"/>
                  </a:lnTo>
                  <a:lnTo>
                    <a:pt x="8907"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2"/>
            <p:cNvSpPr/>
            <p:nvPr/>
          </p:nvSpPr>
          <p:spPr>
            <a:xfrm>
              <a:off x="2384400" y="3409100"/>
              <a:ext cx="14900" cy="29775"/>
            </a:xfrm>
            <a:custGeom>
              <a:avLst/>
              <a:gdLst/>
              <a:ahLst/>
              <a:cxnLst/>
              <a:rect l="l" t="t" r="r" b="b"/>
              <a:pathLst>
                <a:path w="596" h="1191" extrusionOk="0">
                  <a:moveTo>
                    <a:pt x="0" y="0"/>
                  </a:moveTo>
                  <a:lnTo>
                    <a:pt x="0" y="1191"/>
                  </a:lnTo>
                  <a:lnTo>
                    <a:pt x="596" y="1191"/>
                  </a:lnTo>
                  <a:lnTo>
                    <a:pt x="596"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2"/>
            <p:cNvSpPr/>
            <p:nvPr/>
          </p:nvSpPr>
          <p:spPr>
            <a:xfrm>
              <a:off x="2384400" y="3275125"/>
              <a:ext cx="14900" cy="29800"/>
            </a:xfrm>
            <a:custGeom>
              <a:avLst/>
              <a:gdLst/>
              <a:ahLst/>
              <a:cxnLst/>
              <a:rect l="l" t="t" r="r" b="b"/>
              <a:pathLst>
                <a:path w="596" h="1192" extrusionOk="0">
                  <a:moveTo>
                    <a:pt x="0" y="1"/>
                  </a:moveTo>
                  <a:lnTo>
                    <a:pt x="0" y="1191"/>
                  </a:lnTo>
                  <a:lnTo>
                    <a:pt x="596" y="1191"/>
                  </a:lnTo>
                  <a:lnTo>
                    <a:pt x="596"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42"/>
          <p:cNvGrpSpPr/>
          <p:nvPr/>
        </p:nvGrpSpPr>
        <p:grpSpPr>
          <a:xfrm>
            <a:off x="984656" y="3476704"/>
            <a:ext cx="380967" cy="381004"/>
            <a:chOff x="3956150" y="2379700"/>
            <a:chExt cx="253050" cy="253075"/>
          </a:xfrm>
        </p:grpSpPr>
        <p:sp>
          <p:nvSpPr>
            <p:cNvPr id="488" name="Google Shape;488;p42"/>
            <p:cNvSpPr/>
            <p:nvPr/>
          </p:nvSpPr>
          <p:spPr>
            <a:xfrm>
              <a:off x="3956150" y="2379700"/>
              <a:ext cx="253050" cy="253075"/>
            </a:xfrm>
            <a:custGeom>
              <a:avLst/>
              <a:gdLst/>
              <a:ahLst/>
              <a:cxnLst/>
              <a:rect l="l" t="t" r="r" b="b"/>
              <a:pathLst>
                <a:path w="10122" h="10123" extrusionOk="0">
                  <a:moveTo>
                    <a:pt x="9550" y="596"/>
                  </a:moveTo>
                  <a:lnTo>
                    <a:pt x="9550" y="5931"/>
                  </a:lnTo>
                  <a:lnTo>
                    <a:pt x="620" y="5931"/>
                  </a:lnTo>
                  <a:lnTo>
                    <a:pt x="620" y="596"/>
                  </a:lnTo>
                  <a:close/>
                  <a:moveTo>
                    <a:pt x="9550" y="6526"/>
                  </a:moveTo>
                  <a:lnTo>
                    <a:pt x="9550" y="7717"/>
                  </a:lnTo>
                  <a:lnTo>
                    <a:pt x="620" y="7717"/>
                  </a:lnTo>
                  <a:lnTo>
                    <a:pt x="620" y="6526"/>
                  </a:lnTo>
                  <a:close/>
                  <a:moveTo>
                    <a:pt x="5978" y="8312"/>
                  </a:moveTo>
                  <a:lnTo>
                    <a:pt x="5978" y="9527"/>
                  </a:lnTo>
                  <a:lnTo>
                    <a:pt x="4192" y="9527"/>
                  </a:lnTo>
                  <a:lnTo>
                    <a:pt x="4192" y="8312"/>
                  </a:lnTo>
                  <a:close/>
                  <a:moveTo>
                    <a:pt x="0" y="1"/>
                  </a:moveTo>
                  <a:lnTo>
                    <a:pt x="24" y="8312"/>
                  </a:lnTo>
                  <a:lnTo>
                    <a:pt x="3596" y="8312"/>
                  </a:lnTo>
                  <a:lnTo>
                    <a:pt x="3596" y="9527"/>
                  </a:lnTo>
                  <a:lnTo>
                    <a:pt x="2406" y="9527"/>
                  </a:lnTo>
                  <a:lnTo>
                    <a:pt x="2406" y="10122"/>
                  </a:lnTo>
                  <a:lnTo>
                    <a:pt x="7740" y="10122"/>
                  </a:lnTo>
                  <a:lnTo>
                    <a:pt x="7740" y="9527"/>
                  </a:lnTo>
                  <a:lnTo>
                    <a:pt x="6549" y="9527"/>
                  </a:lnTo>
                  <a:lnTo>
                    <a:pt x="6549" y="8312"/>
                  </a:lnTo>
                  <a:lnTo>
                    <a:pt x="10122" y="8312"/>
                  </a:lnTo>
                  <a:lnTo>
                    <a:pt x="10122"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2"/>
            <p:cNvSpPr/>
            <p:nvPr/>
          </p:nvSpPr>
          <p:spPr>
            <a:xfrm>
              <a:off x="4090700" y="2409475"/>
              <a:ext cx="59550" cy="14925"/>
            </a:xfrm>
            <a:custGeom>
              <a:avLst/>
              <a:gdLst/>
              <a:ahLst/>
              <a:cxnLst/>
              <a:rect l="l" t="t" r="r" b="b"/>
              <a:pathLst>
                <a:path w="2382" h="597" extrusionOk="0">
                  <a:moveTo>
                    <a:pt x="1" y="1"/>
                  </a:moveTo>
                  <a:lnTo>
                    <a:pt x="1" y="596"/>
                  </a:lnTo>
                  <a:lnTo>
                    <a:pt x="2382" y="596"/>
                  </a:lnTo>
                  <a:lnTo>
                    <a:pt x="2382"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2"/>
            <p:cNvSpPr/>
            <p:nvPr/>
          </p:nvSpPr>
          <p:spPr>
            <a:xfrm>
              <a:off x="4060925" y="2439250"/>
              <a:ext cx="119100" cy="14900"/>
            </a:xfrm>
            <a:custGeom>
              <a:avLst/>
              <a:gdLst/>
              <a:ahLst/>
              <a:cxnLst/>
              <a:rect l="l" t="t" r="r" b="b"/>
              <a:pathLst>
                <a:path w="4764" h="596" extrusionOk="0">
                  <a:moveTo>
                    <a:pt x="1" y="0"/>
                  </a:moveTo>
                  <a:lnTo>
                    <a:pt x="1" y="596"/>
                  </a:lnTo>
                  <a:lnTo>
                    <a:pt x="4764" y="596"/>
                  </a:lnTo>
                  <a:lnTo>
                    <a:pt x="4764"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2"/>
            <p:cNvSpPr/>
            <p:nvPr/>
          </p:nvSpPr>
          <p:spPr>
            <a:xfrm>
              <a:off x="4060925" y="2469025"/>
              <a:ext cx="119100" cy="14900"/>
            </a:xfrm>
            <a:custGeom>
              <a:avLst/>
              <a:gdLst/>
              <a:ahLst/>
              <a:cxnLst/>
              <a:rect l="l" t="t" r="r" b="b"/>
              <a:pathLst>
                <a:path w="4764" h="596" extrusionOk="0">
                  <a:moveTo>
                    <a:pt x="1" y="0"/>
                  </a:moveTo>
                  <a:lnTo>
                    <a:pt x="1" y="595"/>
                  </a:lnTo>
                  <a:lnTo>
                    <a:pt x="4764" y="595"/>
                  </a:lnTo>
                  <a:lnTo>
                    <a:pt x="4764"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2"/>
            <p:cNvSpPr/>
            <p:nvPr/>
          </p:nvSpPr>
          <p:spPr>
            <a:xfrm>
              <a:off x="4060925" y="2498775"/>
              <a:ext cx="44675" cy="14925"/>
            </a:xfrm>
            <a:custGeom>
              <a:avLst/>
              <a:gdLst/>
              <a:ahLst/>
              <a:cxnLst/>
              <a:rect l="l" t="t" r="r" b="b"/>
              <a:pathLst>
                <a:path w="1787" h="597" extrusionOk="0">
                  <a:moveTo>
                    <a:pt x="1" y="1"/>
                  </a:moveTo>
                  <a:lnTo>
                    <a:pt x="1" y="596"/>
                  </a:lnTo>
                  <a:lnTo>
                    <a:pt x="1787" y="596"/>
                  </a:lnTo>
                  <a:lnTo>
                    <a:pt x="1787"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2"/>
            <p:cNvSpPr/>
            <p:nvPr/>
          </p:nvSpPr>
          <p:spPr>
            <a:xfrm>
              <a:off x="4134750" y="2498775"/>
              <a:ext cx="44675" cy="14925"/>
            </a:xfrm>
            <a:custGeom>
              <a:avLst/>
              <a:gdLst/>
              <a:ahLst/>
              <a:cxnLst/>
              <a:rect l="l" t="t" r="r" b="b"/>
              <a:pathLst>
                <a:path w="1787" h="597" extrusionOk="0">
                  <a:moveTo>
                    <a:pt x="1" y="1"/>
                  </a:moveTo>
                  <a:lnTo>
                    <a:pt x="1" y="596"/>
                  </a:lnTo>
                  <a:lnTo>
                    <a:pt x="1787" y="596"/>
                  </a:lnTo>
                  <a:lnTo>
                    <a:pt x="1787"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2"/>
            <p:cNvSpPr/>
            <p:nvPr/>
          </p:nvSpPr>
          <p:spPr>
            <a:xfrm>
              <a:off x="3993650" y="2409475"/>
              <a:ext cx="52425" cy="104225"/>
            </a:xfrm>
            <a:custGeom>
              <a:avLst/>
              <a:gdLst/>
              <a:ahLst/>
              <a:cxnLst/>
              <a:rect l="l" t="t" r="r" b="b"/>
              <a:pathLst>
                <a:path w="2097" h="4169" extrusionOk="0">
                  <a:moveTo>
                    <a:pt x="906" y="1"/>
                  </a:moveTo>
                  <a:lnTo>
                    <a:pt x="906" y="644"/>
                  </a:lnTo>
                  <a:cubicBezTo>
                    <a:pt x="1" y="1001"/>
                    <a:pt x="215" y="2358"/>
                    <a:pt x="1215" y="2382"/>
                  </a:cubicBezTo>
                  <a:cubicBezTo>
                    <a:pt x="1596" y="2382"/>
                    <a:pt x="1596" y="2977"/>
                    <a:pt x="1215" y="2977"/>
                  </a:cubicBezTo>
                  <a:cubicBezTo>
                    <a:pt x="1049" y="2977"/>
                    <a:pt x="906" y="2835"/>
                    <a:pt x="906" y="2692"/>
                  </a:cubicBezTo>
                  <a:lnTo>
                    <a:pt x="310" y="2692"/>
                  </a:lnTo>
                  <a:cubicBezTo>
                    <a:pt x="310" y="3049"/>
                    <a:pt x="549" y="3382"/>
                    <a:pt x="906" y="3525"/>
                  </a:cubicBezTo>
                  <a:lnTo>
                    <a:pt x="906" y="4168"/>
                  </a:lnTo>
                  <a:lnTo>
                    <a:pt x="1501" y="4168"/>
                  </a:lnTo>
                  <a:lnTo>
                    <a:pt x="1501" y="3525"/>
                  </a:lnTo>
                  <a:cubicBezTo>
                    <a:pt x="1858" y="3382"/>
                    <a:pt x="2096" y="3049"/>
                    <a:pt x="2096" y="2692"/>
                  </a:cubicBezTo>
                  <a:cubicBezTo>
                    <a:pt x="2096" y="2192"/>
                    <a:pt x="1692" y="1787"/>
                    <a:pt x="1215" y="1787"/>
                  </a:cubicBezTo>
                  <a:cubicBezTo>
                    <a:pt x="930" y="1787"/>
                    <a:pt x="810" y="1477"/>
                    <a:pt x="1001" y="1287"/>
                  </a:cubicBezTo>
                  <a:cubicBezTo>
                    <a:pt x="1064" y="1223"/>
                    <a:pt x="1141" y="1194"/>
                    <a:pt x="1215" y="1194"/>
                  </a:cubicBezTo>
                  <a:cubicBezTo>
                    <a:pt x="1363" y="1194"/>
                    <a:pt x="1501" y="1310"/>
                    <a:pt x="1501" y="1501"/>
                  </a:cubicBezTo>
                  <a:lnTo>
                    <a:pt x="2096" y="1501"/>
                  </a:lnTo>
                  <a:cubicBezTo>
                    <a:pt x="2096" y="1120"/>
                    <a:pt x="1858" y="787"/>
                    <a:pt x="1501" y="644"/>
                  </a:cubicBezTo>
                  <a:lnTo>
                    <a:pt x="150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2"/>
            <p:cNvSpPr/>
            <p:nvPr/>
          </p:nvSpPr>
          <p:spPr>
            <a:xfrm>
              <a:off x="4075825" y="2549975"/>
              <a:ext cx="14900" cy="14925"/>
            </a:xfrm>
            <a:custGeom>
              <a:avLst/>
              <a:gdLst/>
              <a:ahLst/>
              <a:cxnLst/>
              <a:rect l="l" t="t" r="r" b="b"/>
              <a:pathLst>
                <a:path w="596" h="597" extrusionOk="0">
                  <a:moveTo>
                    <a:pt x="0" y="1"/>
                  </a:moveTo>
                  <a:lnTo>
                    <a:pt x="0" y="596"/>
                  </a:lnTo>
                  <a:lnTo>
                    <a:pt x="596" y="596"/>
                  </a:lnTo>
                  <a:lnTo>
                    <a:pt x="596"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 name="Google Shape;496;p42"/>
          <p:cNvSpPr/>
          <p:nvPr/>
        </p:nvSpPr>
        <p:spPr>
          <a:xfrm>
            <a:off x="1002390" y="1419726"/>
            <a:ext cx="358369" cy="358405"/>
          </a:xfrm>
          <a:custGeom>
            <a:avLst/>
            <a:gdLst/>
            <a:ahLst/>
            <a:cxnLst/>
            <a:rect l="l" t="t" r="r" b="b"/>
            <a:pathLst>
              <a:path w="10122" h="10123" extrusionOk="0">
                <a:moveTo>
                  <a:pt x="1762" y="5955"/>
                </a:moveTo>
                <a:lnTo>
                  <a:pt x="1762" y="6550"/>
                </a:lnTo>
                <a:lnTo>
                  <a:pt x="1167" y="6550"/>
                </a:lnTo>
                <a:lnTo>
                  <a:pt x="1167" y="5955"/>
                </a:lnTo>
                <a:close/>
                <a:moveTo>
                  <a:pt x="4144" y="4168"/>
                </a:moveTo>
                <a:lnTo>
                  <a:pt x="4144" y="7145"/>
                </a:lnTo>
                <a:lnTo>
                  <a:pt x="3548" y="7145"/>
                </a:lnTo>
                <a:lnTo>
                  <a:pt x="3548" y="4168"/>
                </a:lnTo>
                <a:close/>
                <a:moveTo>
                  <a:pt x="6525" y="2382"/>
                </a:moveTo>
                <a:lnTo>
                  <a:pt x="6525" y="7741"/>
                </a:lnTo>
                <a:lnTo>
                  <a:pt x="5930" y="7741"/>
                </a:lnTo>
                <a:lnTo>
                  <a:pt x="5930" y="2382"/>
                </a:lnTo>
                <a:close/>
                <a:moveTo>
                  <a:pt x="8907" y="596"/>
                </a:moveTo>
                <a:lnTo>
                  <a:pt x="8907" y="8336"/>
                </a:lnTo>
                <a:lnTo>
                  <a:pt x="8311" y="8336"/>
                </a:lnTo>
                <a:lnTo>
                  <a:pt x="8311" y="596"/>
                </a:lnTo>
                <a:close/>
                <a:moveTo>
                  <a:pt x="1762" y="7145"/>
                </a:moveTo>
                <a:lnTo>
                  <a:pt x="1762" y="9527"/>
                </a:lnTo>
                <a:lnTo>
                  <a:pt x="1167" y="9527"/>
                </a:lnTo>
                <a:lnTo>
                  <a:pt x="1167" y="7145"/>
                </a:lnTo>
                <a:close/>
                <a:moveTo>
                  <a:pt x="4144" y="7741"/>
                </a:moveTo>
                <a:lnTo>
                  <a:pt x="4144" y="9527"/>
                </a:lnTo>
                <a:lnTo>
                  <a:pt x="3548" y="9527"/>
                </a:lnTo>
                <a:lnTo>
                  <a:pt x="3548" y="7741"/>
                </a:lnTo>
                <a:close/>
                <a:moveTo>
                  <a:pt x="6525" y="8336"/>
                </a:moveTo>
                <a:lnTo>
                  <a:pt x="6525" y="9527"/>
                </a:lnTo>
                <a:lnTo>
                  <a:pt x="5930" y="9527"/>
                </a:lnTo>
                <a:lnTo>
                  <a:pt x="5930" y="8336"/>
                </a:lnTo>
                <a:close/>
                <a:moveTo>
                  <a:pt x="8907" y="8931"/>
                </a:moveTo>
                <a:lnTo>
                  <a:pt x="8907" y="9527"/>
                </a:lnTo>
                <a:lnTo>
                  <a:pt x="8311" y="9527"/>
                </a:lnTo>
                <a:lnTo>
                  <a:pt x="8311" y="8931"/>
                </a:lnTo>
                <a:close/>
                <a:moveTo>
                  <a:pt x="7716" y="1"/>
                </a:moveTo>
                <a:lnTo>
                  <a:pt x="7716" y="9527"/>
                </a:lnTo>
                <a:lnTo>
                  <a:pt x="7121" y="9527"/>
                </a:lnTo>
                <a:lnTo>
                  <a:pt x="7121" y="1811"/>
                </a:lnTo>
                <a:lnTo>
                  <a:pt x="5335" y="1811"/>
                </a:lnTo>
                <a:lnTo>
                  <a:pt x="5335" y="9527"/>
                </a:lnTo>
                <a:lnTo>
                  <a:pt x="4739" y="9527"/>
                </a:lnTo>
                <a:lnTo>
                  <a:pt x="4739" y="3573"/>
                </a:lnTo>
                <a:lnTo>
                  <a:pt x="2953" y="3573"/>
                </a:lnTo>
                <a:lnTo>
                  <a:pt x="2953" y="9527"/>
                </a:lnTo>
                <a:lnTo>
                  <a:pt x="2358" y="9527"/>
                </a:lnTo>
                <a:lnTo>
                  <a:pt x="2358" y="5383"/>
                </a:lnTo>
                <a:lnTo>
                  <a:pt x="572" y="5383"/>
                </a:lnTo>
                <a:lnTo>
                  <a:pt x="572" y="9527"/>
                </a:lnTo>
                <a:lnTo>
                  <a:pt x="0" y="9527"/>
                </a:lnTo>
                <a:lnTo>
                  <a:pt x="0" y="10122"/>
                </a:lnTo>
                <a:lnTo>
                  <a:pt x="10121" y="10122"/>
                </a:lnTo>
                <a:lnTo>
                  <a:pt x="10121" y="9527"/>
                </a:lnTo>
                <a:lnTo>
                  <a:pt x="9526" y="9527"/>
                </a:lnTo>
                <a:lnTo>
                  <a:pt x="9502" y="1"/>
                </a:lnTo>
                <a:close/>
              </a:path>
            </a:pathLst>
          </a:custGeom>
          <a:solidFill>
            <a:schemeClr val="dk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43"/>
          <p:cNvSpPr/>
          <p:nvPr/>
        </p:nvSpPr>
        <p:spPr>
          <a:xfrm>
            <a:off x="1958483" y="922825"/>
            <a:ext cx="1716600" cy="17166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txBox="1">
            <a:spLocks noGrp="1"/>
          </p:cNvSpPr>
          <p:nvPr>
            <p:ph type="title" idx="2"/>
          </p:nvPr>
        </p:nvSpPr>
        <p:spPr>
          <a:xfrm>
            <a:off x="1958475" y="1360225"/>
            <a:ext cx="1716600" cy="841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03" name="Google Shape;503;p43"/>
          <p:cNvSpPr txBox="1">
            <a:spLocks noGrp="1"/>
          </p:cNvSpPr>
          <p:nvPr>
            <p:ph type="title"/>
          </p:nvPr>
        </p:nvSpPr>
        <p:spPr>
          <a:xfrm>
            <a:off x="1102125" y="2639425"/>
            <a:ext cx="3429300" cy="1258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CHALLENGES</a:t>
            </a:r>
            <a:endParaRPr/>
          </a:p>
        </p:txBody>
      </p:sp>
      <p:sp>
        <p:nvSpPr>
          <p:cNvPr id="504" name="Google Shape;504;p43"/>
          <p:cNvSpPr/>
          <p:nvPr/>
        </p:nvSpPr>
        <p:spPr>
          <a:xfrm flipH="1">
            <a:off x="8630075" y="43401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flipH="1">
            <a:off x="86300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flipH="1">
            <a:off x="8630075" y="4907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flipH="1">
            <a:off x="8064575" y="37729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flipH="1">
            <a:off x="74990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flipH="1">
            <a:off x="8630075" y="3171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flipH="1">
            <a:off x="69335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flipH="1">
            <a:off x="7499075" y="43401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 name="Google Shape;512;p43"/>
          <p:cNvGrpSpPr/>
          <p:nvPr/>
        </p:nvGrpSpPr>
        <p:grpSpPr>
          <a:xfrm>
            <a:off x="332929" y="-723100"/>
            <a:ext cx="381000" cy="2650000"/>
            <a:chOff x="546713" y="-723100"/>
            <a:chExt cx="381000" cy="2650000"/>
          </a:xfrm>
        </p:grpSpPr>
        <p:sp>
          <p:nvSpPr>
            <p:cNvPr id="513" name="Google Shape;513;p43"/>
            <p:cNvSpPr/>
            <p:nvPr/>
          </p:nvSpPr>
          <p:spPr>
            <a:xfrm rot="10800000" flipH="1">
              <a:off x="546713" y="-7231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rot="10800000" flipH="1">
              <a:off x="546713" y="-1558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rot="10800000" flipH="1">
              <a:off x="546713" y="4114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rot="10800000" flipH="1">
              <a:off x="546713" y="9786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rot="10800000" flipH="1">
              <a:off x="546713" y="15459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44"/>
          <p:cNvSpPr/>
          <p:nvPr/>
        </p:nvSpPr>
        <p:spPr>
          <a:xfrm>
            <a:off x="821267" y="1238621"/>
            <a:ext cx="720600" cy="7206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4"/>
          <p:cNvSpPr/>
          <p:nvPr/>
        </p:nvSpPr>
        <p:spPr>
          <a:xfrm>
            <a:off x="824296" y="2180121"/>
            <a:ext cx="720600" cy="7206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4"/>
          <p:cNvSpPr/>
          <p:nvPr/>
        </p:nvSpPr>
        <p:spPr>
          <a:xfrm>
            <a:off x="821267" y="3235796"/>
            <a:ext cx="720600" cy="7206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txBox="1">
            <a:spLocks noGrp="1"/>
          </p:cNvSpPr>
          <p:nvPr>
            <p:ph type="title"/>
          </p:nvPr>
        </p:nvSpPr>
        <p:spPr>
          <a:xfrm>
            <a:off x="451250" y="449350"/>
            <a:ext cx="7715400" cy="4590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rPr>
              <a:t>CHALLENGES</a:t>
            </a:r>
            <a:r>
              <a:rPr lang="en"/>
              <a:t> </a:t>
            </a:r>
            <a:r>
              <a:rPr lang="en">
                <a:solidFill>
                  <a:srgbClr val="1C4587"/>
                </a:solidFill>
              </a:rPr>
              <a:t>DURING PROJECT</a:t>
            </a:r>
            <a:endParaRPr>
              <a:solidFill>
                <a:srgbClr val="1C4587"/>
              </a:solidFill>
            </a:endParaRPr>
          </a:p>
        </p:txBody>
      </p:sp>
      <p:sp>
        <p:nvSpPr>
          <p:cNvPr id="526" name="Google Shape;526;p44"/>
          <p:cNvSpPr/>
          <p:nvPr/>
        </p:nvSpPr>
        <p:spPr>
          <a:xfrm rot="10800000">
            <a:off x="8705875" y="2624558"/>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 name="Google Shape;527;p44"/>
          <p:cNvGrpSpPr/>
          <p:nvPr/>
        </p:nvGrpSpPr>
        <p:grpSpPr>
          <a:xfrm>
            <a:off x="7541675" y="-211692"/>
            <a:ext cx="1545200" cy="3784500"/>
            <a:chOff x="7541675" y="-211692"/>
            <a:chExt cx="1545200" cy="3784500"/>
          </a:xfrm>
        </p:grpSpPr>
        <p:sp>
          <p:nvSpPr>
            <p:cNvPr id="528" name="Google Shape;528;p44"/>
            <p:cNvSpPr/>
            <p:nvPr/>
          </p:nvSpPr>
          <p:spPr>
            <a:xfrm rot="10800000">
              <a:off x="8123775" y="149005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rot="10800000">
              <a:off x="7541675" y="149005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rot="10800000">
              <a:off x="8705875" y="-211692"/>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rot="10800000">
              <a:off x="8123775" y="-211692"/>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rot="10800000">
              <a:off x="8705875" y="35555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rot="10800000">
              <a:off x="8705875" y="92280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rot="10800000">
              <a:off x="8705875" y="149005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rot="10800000">
              <a:off x="8705875" y="205730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rot="10800000">
              <a:off x="8705875" y="319180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 name="Google Shape;537;p44"/>
          <p:cNvSpPr txBox="1">
            <a:spLocks noGrp="1"/>
          </p:cNvSpPr>
          <p:nvPr>
            <p:ph type="subTitle" idx="2"/>
          </p:nvPr>
        </p:nvSpPr>
        <p:spPr>
          <a:xfrm>
            <a:off x="1763475" y="1242150"/>
            <a:ext cx="5553300" cy="7692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b="1">
                <a:latin typeface="Lexend Deca"/>
                <a:ea typeface="Lexend Deca"/>
                <a:cs typeface="Lexend Deca"/>
                <a:sym typeface="Lexend Deca"/>
              </a:rPr>
              <a:t>True challenge was to assemble our classroom knowledge and to put it into this real-world situation.</a:t>
            </a:r>
            <a:endParaRPr b="1">
              <a:latin typeface="Lexend Deca"/>
              <a:ea typeface="Lexend Deca"/>
              <a:cs typeface="Lexend Deca"/>
              <a:sym typeface="Lexend Deca"/>
            </a:endParaRPr>
          </a:p>
        </p:txBody>
      </p:sp>
      <p:sp>
        <p:nvSpPr>
          <p:cNvPr id="538" name="Google Shape;538;p44"/>
          <p:cNvSpPr txBox="1">
            <a:spLocks noGrp="1"/>
          </p:cNvSpPr>
          <p:nvPr>
            <p:ph type="subTitle" idx="3"/>
          </p:nvPr>
        </p:nvSpPr>
        <p:spPr>
          <a:xfrm>
            <a:off x="1748925" y="2235775"/>
            <a:ext cx="5568000" cy="7206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b="1">
                <a:latin typeface="Lexend Deca"/>
                <a:ea typeface="Lexend Deca"/>
                <a:cs typeface="Lexend Deca"/>
                <a:sym typeface="Lexend Deca"/>
              </a:rPr>
              <a:t>Different opinions and priorities to be gathered as a team for each tasks.</a:t>
            </a:r>
            <a:endParaRPr b="1">
              <a:latin typeface="Lexend Deca"/>
              <a:ea typeface="Lexend Deca"/>
              <a:cs typeface="Lexend Deca"/>
              <a:sym typeface="Lexend Deca"/>
            </a:endParaRPr>
          </a:p>
        </p:txBody>
      </p:sp>
      <p:sp>
        <p:nvSpPr>
          <p:cNvPr id="539" name="Google Shape;539;p44"/>
          <p:cNvSpPr txBox="1">
            <a:spLocks noGrp="1"/>
          </p:cNvSpPr>
          <p:nvPr>
            <p:ph type="subTitle" idx="4"/>
          </p:nvPr>
        </p:nvSpPr>
        <p:spPr>
          <a:xfrm>
            <a:off x="1763475" y="3285300"/>
            <a:ext cx="5568000" cy="7206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b="1">
                <a:latin typeface="Lexend Deca"/>
                <a:ea typeface="Lexend Deca"/>
                <a:cs typeface="Lexend Deca"/>
                <a:sym typeface="Lexend Deca"/>
              </a:rPr>
              <a:t>Compiling and selecting the best outcomes for presentation.</a:t>
            </a:r>
            <a:endParaRPr b="1">
              <a:latin typeface="Lexend Deca"/>
              <a:ea typeface="Lexend Deca"/>
              <a:cs typeface="Lexend Deca"/>
              <a:sym typeface="Lexend Deca"/>
            </a:endParaRPr>
          </a:p>
          <a:p>
            <a:pPr marL="0" lvl="0" indent="0" algn="just" rtl="0">
              <a:spcBef>
                <a:spcPts val="0"/>
              </a:spcBef>
              <a:spcAft>
                <a:spcPts val="0"/>
              </a:spcAft>
              <a:buNone/>
            </a:pPr>
            <a:endParaRPr b="1">
              <a:latin typeface="Lexend Deca"/>
              <a:ea typeface="Lexend Deca"/>
              <a:cs typeface="Lexend Deca"/>
              <a:sym typeface="Lexend Dec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45"/>
          <p:cNvSpPr/>
          <p:nvPr/>
        </p:nvSpPr>
        <p:spPr>
          <a:xfrm>
            <a:off x="1958483" y="922825"/>
            <a:ext cx="1716600" cy="17166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txBox="1">
            <a:spLocks noGrp="1"/>
          </p:cNvSpPr>
          <p:nvPr>
            <p:ph type="title" idx="2"/>
          </p:nvPr>
        </p:nvSpPr>
        <p:spPr>
          <a:xfrm>
            <a:off x="1958475" y="1360225"/>
            <a:ext cx="1716600" cy="841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46" name="Google Shape;546;p45"/>
          <p:cNvSpPr txBox="1">
            <a:spLocks noGrp="1"/>
          </p:cNvSpPr>
          <p:nvPr>
            <p:ph type="title"/>
          </p:nvPr>
        </p:nvSpPr>
        <p:spPr>
          <a:xfrm>
            <a:off x="737925" y="2639425"/>
            <a:ext cx="4157700" cy="1258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DASHBOARD SCREENSHOT</a:t>
            </a:r>
            <a:endParaRPr/>
          </a:p>
        </p:txBody>
      </p:sp>
      <p:sp>
        <p:nvSpPr>
          <p:cNvPr id="547" name="Google Shape;547;p45"/>
          <p:cNvSpPr/>
          <p:nvPr/>
        </p:nvSpPr>
        <p:spPr>
          <a:xfrm flipH="1">
            <a:off x="8630075" y="43401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5"/>
          <p:cNvSpPr/>
          <p:nvPr/>
        </p:nvSpPr>
        <p:spPr>
          <a:xfrm flipH="1">
            <a:off x="86300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5"/>
          <p:cNvSpPr/>
          <p:nvPr/>
        </p:nvSpPr>
        <p:spPr>
          <a:xfrm flipH="1">
            <a:off x="8630075" y="4907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5"/>
          <p:cNvSpPr/>
          <p:nvPr/>
        </p:nvSpPr>
        <p:spPr>
          <a:xfrm flipH="1">
            <a:off x="8064575" y="37729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p:nvPr/>
        </p:nvSpPr>
        <p:spPr>
          <a:xfrm flipH="1">
            <a:off x="74990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5"/>
          <p:cNvSpPr/>
          <p:nvPr/>
        </p:nvSpPr>
        <p:spPr>
          <a:xfrm flipH="1">
            <a:off x="8630075" y="3171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5"/>
          <p:cNvSpPr/>
          <p:nvPr/>
        </p:nvSpPr>
        <p:spPr>
          <a:xfrm flipH="1">
            <a:off x="69335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5"/>
          <p:cNvSpPr/>
          <p:nvPr/>
        </p:nvSpPr>
        <p:spPr>
          <a:xfrm flipH="1">
            <a:off x="7499075" y="43401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45"/>
          <p:cNvGrpSpPr/>
          <p:nvPr/>
        </p:nvGrpSpPr>
        <p:grpSpPr>
          <a:xfrm>
            <a:off x="332929" y="-723100"/>
            <a:ext cx="381000" cy="2650000"/>
            <a:chOff x="546713" y="-723100"/>
            <a:chExt cx="381000" cy="2650000"/>
          </a:xfrm>
        </p:grpSpPr>
        <p:sp>
          <p:nvSpPr>
            <p:cNvPr id="556" name="Google Shape;556;p45"/>
            <p:cNvSpPr/>
            <p:nvPr/>
          </p:nvSpPr>
          <p:spPr>
            <a:xfrm rot="10800000" flipH="1">
              <a:off x="546713" y="-7231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5"/>
            <p:cNvSpPr/>
            <p:nvPr/>
          </p:nvSpPr>
          <p:spPr>
            <a:xfrm rot="10800000" flipH="1">
              <a:off x="546713" y="-1558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5"/>
            <p:cNvSpPr/>
            <p:nvPr/>
          </p:nvSpPr>
          <p:spPr>
            <a:xfrm rot="10800000" flipH="1">
              <a:off x="546713" y="4114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rot="10800000" flipH="1">
              <a:off x="546713" y="9786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5"/>
            <p:cNvSpPr/>
            <p:nvPr/>
          </p:nvSpPr>
          <p:spPr>
            <a:xfrm rot="10800000" flipH="1">
              <a:off x="546713" y="15459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grpSp>
        <p:nvGrpSpPr>
          <p:cNvPr id="565" name="Google Shape;565;p46"/>
          <p:cNvGrpSpPr/>
          <p:nvPr/>
        </p:nvGrpSpPr>
        <p:grpSpPr>
          <a:xfrm>
            <a:off x="6048779" y="-45783"/>
            <a:ext cx="3290000" cy="2650000"/>
            <a:chOff x="6048779" y="-45783"/>
            <a:chExt cx="3290000" cy="2650000"/>
          </a:xfrm>
        </p:grpSpPr>
        <p:grpSp>
          <p:nvGrpSpPr>
            <p:cNvPr id="566" name="Google Shape;566;p46"/>
            <p:cNvGrpSpPr/>
            <p:nvPr/>
          </p:nvGrpSpPr>
          <p:grpSpPr>
            <a:xfrm>
              <a:off x="8375979" y="-45783"/>
              <a:ext cx="381000" cy="2650000"/>
              <a:chOff x="546713" y="-723100"/>
              <a:chExt cx="381000" cy="2650000"/>
            </a:xfrm>
          </p:grpSpPr>
          <p:sp>
            <p:nvSpPr>
              <p:cNvPr id="567" name="Google Shape;567;p46"/>
              <p:cNvSpPr/>
              <p:nvPr/>
            </p:nvSpPr>
            <p:spPr>
              <a:xfrm rot="10800000" flipH="1">
                <a:off x="546713" y="-7231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6"/>
              <p:cNvSpPr/>
              <p:nvPr/>
            </p:nvSpPr>
            <p:spPr>
              <a:xfrm rot="10800000" flipH="1">
                <a:off x="546713" y="-155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6"/>
              <p:cNvSpPr/>
              <p:nvPr/>
            </p:nvSpPr>
            <p:spPr>
              <a:xfrm rot="10800000" flipH="1">
                <a:off x="546713" y="411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6"/>
              <p:cNvSpPr/>
              <p:nvPr/>
            </p:nvSpPr>
            <p:spPr>
              <a:xfrm rot="10800000" flipH="1">
                <a:off x="546713" y="9786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6"/>
              <p:cNvSpPr/>
              <p:nvPr/>
            </p:nvSpPr>
            <p:spPr>
              <a:xfrm rot="10800000" flipH="1">
                <a:off x="546713" y="15459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 name="Google Shape;572;p46"/>
            <p:cNvSpPr/>
            <p:nvPr/>
          </p:nvSpPr>
          <p:spPr>
            <a:xfrm rot="10800000" flipH="1">
              <a:off x="77941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6"/>
            <p:cNvSpPr/>
            <p:nvPr/>
          </p:nvSpPr>
          <p:spPr>
            <a:xfrm rot="10800000" flipH="1">
              <a:off x="7794179" y="52440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6"/>
            <p:cNvSpPr/>
            <p:nvPr/>
          </p:nvSpPr>
          <p:spPr>
            <a:xfrm rot="10800000" flipH="1">
              <a:off x="8957779" y="524392"/>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6"/>
            <p:cNvSpPr/>
            <p:nvPr/>
          </p:nvSpPr>
          <p:spPr>
            <a:xfrm rot="10800000" flipH="1">
              <a:off x="72123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6"/>
            <p:cNvSpPr/>
            <p:nvPr/>
          </p:nvSpPr>
          <p:spPr>
            <a:xfrm rot="10800000" flipH="1">
              <a:off x="66305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6"/>
            <p:cNvSpPr/>
            <p:nvPr/>
          </p:nvSpPr>
          <p:spPr>
            <a:xfrm rot="10800000" flipH="1">
              <a:off x="60487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46"/>
          <p:cNvSpPr txBox="1">
            <a:spLocks noGrp="1"/>
          </p:cNvSpPr>
          <p:nvPr>
            <p:ph type="title"/>
          </p:nvPr>
        </p:nvSpPr>
        <p:spPr>
          <a:xfrm>
            <a:off x="-55450" y="109000"/>
            <a:ext cx="5981700" cy="459000"/>
          </a:xfrm>
          <a:prstGeom prst="rect">
            <a:avLst/>
          </a:prstGeom>
          <a:solidFill>
            <a:schemeClr val="dk1"/>
          </a:solidFill>
          <a:effectLst>
            <a:outerShdw blurRad="57150" dist="19050" dir="5400000" algn="bl" rotWithShape="0">
              <a:srgbClr val="292929">
                <a:alpha val="50000"/>
              </a:srgbClr>
            </a:outerShdw>
          </a:effectLst>
        </p:spPr>
        <p:txBody>
          <a:bodyPr spcFirstLastPara="1" wrap="square" lIns="91425" tIns="91425" rIns="91425" bIns="91425" anchor="ctr" anchorCtr="0">
            <a:noAutofit/>
          </a:bodyPr>
          <a:lstStyle/>
          <a:p>
            <a:pPr marL="0" lvl="0" indent="457200" algn="l" rtl="0">
              <a:spcBef>
                <a:spcPts val="0"/>
              </a:spcBef>
              <a:spcAft>
                <a:spcPts val="0"/>
              </a:spcAft>
              <a:buNone/>
            </a:pPr>
            <a:r>
              <a:rPr lang="en" sz="3500">
                <a:solidFill>
                  <a:schemeClr val="dk2"/>
                </a:solidFill>
              </a:rPr>
              <a:t>Excel </a:t>
            </a:r>
            <a:r>
              <a:rPr lang="en" sz="3500">
                <a:solidFill>
                  <a:srgbClr val="1C4587"/>
                </a:solidFill>
              </a:rPr>
              <a:t>Dashboard</a:t>
            </a:r>
            <a:endParaRPr sz="3500">
              <a:solidFill>
                <a:srgbClr val="1C4587"/>
              </a:solidFill>
            </a:endParaRPr>
          </a:p>
        </p:txBody>
      </p:sp>
      <p:pic>
        <p:nvPicPr>
          <p:cNvPr id="579" name="Google Shape;579;p46"/>
          <p:cNvPicPr preferRelativeResize="0"/>
          <p:nvPr/>
        </p:nvPicPr>
        <p:blipFill rotWithShape="1">
          <a:blip r:embed="rId3">
            <a:alphaModFix/>
          </a:blip>
          <a:srcRect t="1734" r="1039" b="7931"/>
          <a:stretch/>
        </p:blipFill>
        <p:spPr>
          <a:xfrm>
            <a:off x="449400" y="676275"/>
            <a:ext cx="8245176" cy="4136424"/>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grpSp>
        <p:nvGrpSpPr>
          <p:cNvPr id="584" name="Google Shape;584;p47"/>
          <p:cNvGrpSpPr/>
          <p:nvPr/>
        </p:nvGrpSpPr>
        <p:grpSpPr>
          <a:xfrm>
            <a:off x="6048779" y="-45783"/>
            <a:ext cx="3290000" cy="2650000"/>
            <a:chOff x="6048779" y="-45783"/>
            <a:chExt cx="3290000" cy="2650000"/>
          </a:xfrm>
        </p:grpSpPr>
        <p:grpSp>
          <p:nvGrpSpPr>
            <p:cNvPr id="585" name="Google Shape;585;p47"/>
            <p:cNvGrpSpPr/>
            <p:nvPr/>
          </p:nvGrpSpPr>
          <p:grpSpPr>
            <a:xfrm>
              <a:off x="8375979" y="-45783"/>
              <a:ext cx="381000" cy="2650000"/>
              <a:chOff x="546713" y="-723100"/>
              <a:chExt cx="381000" cy="2650000"/>
            </a:xfrm>
          </p:grpSpPr>
          <p:sp>
            <p:nvSpPr>
              <p:cNvPr id="586" name="Google Shape;586;p47"/>
              <p:cNvSpPr/>
              <p:nvPr/>
            </p:nvSpPr>
            <p:spPr>
              <a:xfrm rot="10800000" flipH="1">
                <a:off x="546713" y="-7231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rot="10800000" flipH="1">
                <a:off x="546713" y="-155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rot="10800000" flipH="1">
                <a:off x="546713" y="411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rot="10800000" flipH="1">
                <a:off x="546713" y="9786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rot="10800000" flipH="1">
                <a:off x="546713" y="15459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47"/>
            <p:cNvSpPr/>
            <p:nvPr/>
          </p:nvSpPr>
          <p:spPr>
            <a:xfrm rot="10800000" flipH="1">
              <a:off x="77941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7"/>
            <p:cNvSpPr/>
            <p:nvPr/>
          </p:nvSpPr>
          <p:spPr>
            <a:xfrm rot="10800000" flipH="1">
              <a:off x="7794179" y="52440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7"/>
            <p:cNvSpPr/>
            <p:nvPr/>
          </p:nvSpPr>
          <p:spPr>
            <a:xfrm rot="10800000" flipH="1">
              <a:off x="8957779" y="524392"/>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7"/>
            <p:cNvSpPr/>
            <p:nvPr/>
          </p:nvSpPr>
          <p:spPr>
            <a:xfrm rot="10800000" flipH="1">
              <a:off x="72123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7"/>
            <p:cNvSpPr/>
            <p:nvPr/>
          </p:nvSpPr>
          <p:spPr>
            <a:xfrm rot="10800000" flipH="1">
              <a:off x="66305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7"/>
            <p:cNvSpPr/>
            <p:nvPr/>
          </p:nvSpPr>
          <p:spPr>
            <a:xfrm rot="10800000" flipH="1">
              <a:off x="60487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 name="Google Shape;597;p47"/>
          <p:cNvSpPr txBox="1">
            <a:spLocks noGrp="1"/>
          </p:cNvSpPr>
          <p:nvPr>
            <p:ph type="title"/>
          </p:nvPr>
        </p:nvSpPr>
        <p:spPr>
          <a:xfrm>
            <a:off x="0" y="109000"/>
            <a:ext cx="5604300" cy="4590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457200" algn="l" rtl="0">
              <a:spcBef>
                <a:spcPts val="0"/>
              </a:spcBef>
              <a:spcAft>
                <a:spcPts val="0"/>
              </a:spcAft>
              <a:buNone/>
            </a:pPr>
            <a:r>
              <a:rPr lang="en" sz="3000">
                <a:solidFill>
                  <a:schemeClr val="dk2"/>
                </a:solidFill>
              </a:rPr>
              <a:t>PowerBI</a:t>
            </a:r>
            <a:r>
              <a:rPr lang="en" sz="3000">
                <a:solidFill>
                  <a:schemeClr val="lt1"/>
                </a:solidFill>
              </a:rPr>
              <a:t> Dashboard </a:t>
            </a:r>
            <a:endParaRPr sz="3000">
              <a:solidFill>
                <a:schemeClr val="lt1"/>
              </a:solidFill>
            </a:endParaRPr>
          </a:p>
        </p:txBody>
      </p:sp>
      <p:pic>
        <p:nvPicPr>
          <p:cNvPr id="598" name="Google Shape;598;p47"/>
          <p:cNvPicPr preferRelativeResize="0"/>
          <p:nvPr/>
        </p:nvPicPr>
        <p:blipFill rotWithShape="1">
          <a:blip r:embed="rId3">
            <a:alphaModFix/>
          </a:blip>
          <a:srcRect l="13525" t="18569" r="15512" b="10903"/>
          <a:stretch/>
        </p:blipFill>
        <p:spPr>
          <a:xfrm>
            <a:off x="451250" y="682625"/>
            <a:ext cx="8231525" cy="4225700"/>
          </a:xfrm>
          <a:prstGeom prst="rect">
            <a:avLst/>
          </a:prstGeom>
          <a:noFill/>
          <a:ln>
            <a:noFill/>
          </a:ln>
          <a:effectLst>
            <a:outerShdw blurRad="57150" dist="19050" dir="5400000" algn="bl" rotWithShape="0">
              <a:srgbClr val="000000">
                <a:alpha val="50000"/>
              </a:srgbClr>
            </a:outerShdw>
          </a:effectLst>
        </p:spPr>
      </p:pic>
      <p:sp>
        <p:nvSpPr>
          <p:cNvPr id="599" name="Google Shape;599;p47"/>
          <p:cNvSpPr txBox="1">
            <a:spLocks noGrp="1"/>
          </p:cNvSpPr>
          <p:nvPr>
            <p:ph type="title"/>
          </p:nvPr>
        </p:nvSpPr>
        <p:spPr>
          <a:xfrm>
            <a:off x="-65450" y="109000"/>
            <a:ext cx="6002400" cy="459000"/>
          </a:xfrm>
          <a:prstGeom prst="rect">
            <a:avLst/>
          </a:prstGeom>
          <a:solidFill>
            <a:schemeClr val="dk1"/>
          </a:solidFill>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457200" algn="l" rtl="0">
              <a:spcBef>
                <a:spcPts val="0"/>
              </a:spcBef>
              <a:spcAft>
                <a:spcPts val="0"/>
              </a:spcAft>
              <a:buNone/>
            </a:pPr>
            <a:r>
              <a:rPr lang="en" sz="3500">
                <a:solidFill>
                  <a:schemeClr val="dk2"/>
                </a:solidFill>
              </a:rPr>
              <a:t>PowerBI</a:t>
            </a:r>
            <a:r>
              <a:rPr lang="en" sz="3500">
                <a:solidFill>
                  <a:schemeClr val="lt1"/>
                </a:solidFill>
              </a:rPr>
              <a:t> </a:t>
            </a:r>
            <a:r>
              <a:rPr lang="en" sz="3500">
                <a:solidFill>
                  <a:srgbClr val="1C4587"/>
                </a:solidFill>
              </a:rPr>
              <a:t>Dashboard</a:t>
            </a:r>
            <a:endParaRPr sz="3500">
              <a:solidFill>
                <a:srgbClr val="1C4587"/>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grpSp>
        <p:nvGrpSpPr>
          <p:cNvPr id="604" name="Google Shape;604;p48"/>
          <p:cNvGrpSpPr/>
          <p:nvPr/>
        </p:nvGrpSpPr>
        <p:grpSpPr>
          <a:xfrm>
            <a:off x="6048779" y="-45783"/>
            <a:ext cx="3290000" cy="2650000"/>
            <a:chOff x="6048779" y="-45783"/>
            <a:chExt cx="3290000" cy="2650000"/>
          </a:xfrm>
        </p:grpSpPr>
        <p:grpSp>
          <p:nvGrpSpPr>
            <p:cNvPr id="605" name="Google Shape;605;p48"/>
            <p:cNvGrpSpPr/>
            <p:nvPr/>
          </p:nvGrpSpPr>
          <p:grpSpPr>
            <a:xfrm>
              <a:off x="8375979" y="-45783"/>
              <a:ext cx="381000" cy="2650000"/>
              <a:chOff x="546713" y="-723100"/>
              <a:chExt cx="381000" cy="2650000"/>
            </a:xfrm>
          </p:grpSpPr>
          <p:sp>
            <p:nvSpPr>
              <p:cNvPr id="606" name="Google Shape;606;p48"/>
              <p:cNvSpPr/>
              <p:nvPr/>
            </p:nvSpPr>
            <p:spPr>
              <a:xfrm rot="10800000" flipH="1">
                <a:off x="546713" y="-7231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8"/>
              <p:cNvSpPr/>
              <p:nvPr/>
            </p:nvSpPr>
            <p:spPr>
              <a:xfrm rot="10800000" flipH="1">
                <a:off x="546713" y="-155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8"/>
              <p:cNvSpPr/>
              <p:nvPr/>
            </p:nvSpPr>
            <p:spPr>
              <a:xfrm rot="10800000" flipH="1">
                <a:off x="546713" y="411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8"/>
              <p:cNvSpPr/>
              <p:nvPr/>
            </p:nvSpPr>
            <p:spPr>
              <a:xfrm rot="10800000" flipH="1">
                <a:off x="546713" y="9786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8"/>
              <p:cNvSpPr/>
              <p:nvPr/>
            </p:nvSpPr>
            <p:spPr>
              <a:xfrm rot="10800000" flipH="1">
                <a:off x="546713" y="15459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 name="Google Shape;611;p48"/>
            <p:cNvSpPr/>
            <p:nvPr/>
          </p:nvSpPr>
          <p:spPr>
            <a:xfrm rot="10800000" flipH="1">
              <a:off x="77941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8"/>
            <p:cNvSpPr/>
            <p:nvPr/>
          </p:nvSpPr>
          <p:spPr>
            <a:xfrm rot="10800000" flipH="1">
              <a:off x="7794179" y="524408"/>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8"/>
            <p:cNvSpPr/>
            <p:nvPr/>
          </p:nvSpPr>
          <p:spPr>
            <a:xfrm rot="10800000" flipH="1">
              <a:off x="8957779" y="524392"/>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8"/>
            <p:cNvSpPr/>
            <p:nvPr/>
          </p:nvSpPr>
          <p:spPr>
            <a:xfrm rot="10800000" flipH="1">
              <a:off x="72123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8"/>
            <p:cNvSpPr/>
            <p:nvPr/>
          </p:nvSpPr>
          <p:spPr>
            <a:xfrm rot="10800000" flipH="1">
              <a:off x="66305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8"/>
            <p:cNvSpPr/>
            <p:nvPr/>
          </p:nvSpPr>
          <p:spPr>
            <a:xfrm rot="10800000" flipH="1">
              <a:off x="6048779" y="-4578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 name="Google Shape;617;p48"/>
          <p:cNvSpPr txBox="1">
            <a:spLocks noGrp="1"/>
          </p:cNvSpPr>
          <p:nvPr>
            <p:ph type="title"/>
          </p:nvPr>
        </p:nvSpPr>
        <p:spPr>
          <a:xfrm>
            <a:off x="-65450" y="109000"/>
            <a:ext cx="5991600" cy="459000"/>
          </a:xfrm>
          <a:prstGeom prst="rect">
            <a:avLst/>
          </a:prstGeom>
          <a:solidFill>
            <a:schemeClr val="dk1"/>
          </a:solidFill>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457200" algn="l" rtl="0">
              <a:spcBef>
                <a:spcPts val="0"/>
              </a:spcBef>
              <a:spcAft>
                <a:spcPts val="0"/>
              </a:spcAft>
              <a:buNone/>
            </a:pPr>
            <a:r>
              <a:rPr lang="en" sz="3500">
                <a:solidFill>
                  <a:schemeClr val="dk2"/>
                </a:solidFill>
              </a:rPr>
              <a:t>Tableau</a:t>
            </a:r>
            <a:r>
              <a:rPr lang="en" sz="3500">
                <a:solidFill>
                  <a:schemeClr val="lt1"/>
                </a:solidFill>
              </a:rPr>
              <a:t> </a:t>
            </a:r>
            <a:r>
              <a:rPr lang="en" sz="3500">
                <a:solidFill>
                  <a:srgbClr val="1C4587"/>
                </a:solidFill>
              </a:rPr>
              <a:t>Dashboard</a:t>
            </a:r>
            <a:endParaRPr sz="3500">
              <a:solidFill>
                <a:srgbClr val="1C4587"/>
              </a:solidFill>
            </a:endParaRPr>
          </a:p>
        </p:txBody>
      </p:sp>
      <p:pic>
        <p:nvPicPr>
          <p:cNvPr id="618" name="Google Shape;618;p48"/>
          <p:cNvPicPr preferRelativeResize="0"/>
          <p:nvPr/>
        </p:nvPicPr>
        <p:blipFill rotWithShape="1">
          <a:blip r:embed="rId3">
            <a:alphaModFix/>
          </a:blip>
          <a:srcRect l="1037" t="2670" r="1115" b="6179"/>
          <a:stretch/>
        </p:blipFill>
        <p:spPr>
          <a:xfrm>
            <a:off x="441700" y="682625"/>
            <a:ext cx="8241077" cy="424480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49"/>
          <p:cNvSpPr txBox="1">
            <a:spLocks noGrp="1"/>
          </p:cNvSpPr>
          <p:nvPr>
            <p:ph type="title" idx="4294967295"/>
          </p:nvPr>
        </p:nvSpPr>
        <p:spPr>
          <a:xfrm>
            <a:off x="705475" y="1300000"/>
            <a:ext cx="3676800" cy="1686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5500">
                <a:solidFill>
                  <a:srgbClr val="1C4587"/>
                </a:solidFill>
              </a:rPr>
              <a:t>THANKS</a:t>
            </a:r>
            <a:endParaRPr sz="5500">
              <a:solidFill>
                <a:srgbClr val="1C4587"/>
              </a:solidFill>
            </a:endParaRPr>
          </a:p>
          <a:p>
            <a:pPr marL="0" lvl="0" indent="0" algn="ctr" rtl="0">
              <a:spcBef>
                <a:spcPts val="0"/>
              </a:spcBef>
              <a:spcAft>
                <a:spcPts val="0"/>
              </a:spcAft>
              <a:buNone/>
            </a:pPr>
            <a:r>
              <a:rPr lang="en" sz="5500">
                <a:solidFill>
                  <a:schemeClr val="dk2"/>
                </a:solidFill>
              </a:rPr>
              <a:t>YOU!</a:t>
            </a:r>
            <a:endParaRPr sz="5500">
              <a:solidFill>
                <a:schemeClr val="dk2"/>
              </a:solidFill>
            </a:endParaRPr>
          </a:p>
        </p:txBody>
      </p:sp>
      <p:grpSp>
        <p:nvGrpSpPr>
          <p:cNvPr id="624" name="Google Shape;624;p49"/>
          <p:cNvGrpSpPr/>
          <p:nvPr/>
        </p:nvGrpSpPr>
        <p:grpSpPr>
          <a:xfrm>
            <a:off x="95250" y="-114300"/>
            <a:ext cx="2650000" cy="381000"/>
            <a:chOff x="95250" y="-114300"/>
            <a:chExt cx="2650000" cy="381000"/>
          </a:xfrm>
        </p:grpSpPr>
        <p:sp>
          <p:nvSpPr>
            <p:cNvPr id="625" name="Google Shape;625;p49"/>
            <p:cNvSpPr/>
            <p:nvPr/>
          </p:nvSpPr>
          <p:spPr>
            <a:xfrm rot="5400000">
              <a:off x="95250" y="-1143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9"/>
            <p:cNvSpPr/>
            <p:nvPr/>
          </p:nvSpPr>
          <p:spPr>
            <a:xfrm rot="5400000">
              <a:off x="662500" y="-1143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9"/>
            <p:cNvSpPr/>
            <p:nvPr/>
          </p:nvSpPr>
          <p:spPr>
            <a:xfrm rot="5400000">
              <a:off x="1229750" y="-1143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9"/>
            <p:cNvSpPr/>
            <p:nvPr/>
          </p:nvSpPr>
          <p:spPr>
            <a:xfrm rot="5400000">
              <a:off x="1797000" y="-1143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9"/>
            <p:cNvSpPr/>
            <p:nvPr/>
          </p:nvSpPr>
          <p:spPr>
            <a:xfrm rot="5400000">
              <a:off x="2364250" y="-1143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49"/>
          <p:cNvGrpSpPr/>
          <p:nvPr/>
        </p:nvGrpSpPr>
        <p:grpSpPr>
          <a:xfrm>
            <a:off x="3641550" y="2687913"/>
            <a:ext cx="2127300" cy="2718050"/>
            <a:chOff x="3641550" y="2687913"/>
            <a:chExt cx="2127300" cy="2718050"/>
          </a:xfrm>
        </p:grpSpPr>
        <p:sp>
          <p:nvSpPr>
            <p:cNvPr id="631" name="Google Shape;631;p49"/>
            <p:cNvSpPr/>
            <p:nvPr/>
          </p:nvSpPr>
          <p:spPr>
            <a:xfrm>
              <a:off x="4805750" y="445771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9"/>
            <p:cNvSpPr/>
            <p:nvPr/>
          </p:nvSpPr>
          <p:spPr>
            <a:xfrm>
              <a:off x="5387850" y="445771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9"/>
            <p:cNvSpPr/>
            <p:nvPr/>
          </p:nvSpPr>
          <p:spPr>
            <a:xfrm>
              <a:off x="5387850" y="389046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9"/>
            <p:cNvSpPr/>
            <p:nvPr/>
          </p:nvSpPr>
          <p:spPr>
            <a:xfrm>
              <a:off x="5387850" y="502496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9"/>
            <p:cNvSpPr/>
            <p:nvPr/>
          </p:nvSpPr>
          <p:spPr>
            <a:xfrm>
              <a:off x="5387850" y="3289188"/>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9"/>
            <p:cNvSpPr/>
            <p:nvPr/>
          </p:nvSpPr>
          <p:spPr>
            <a:xfrm>
              <a:off x="5387850" y="268791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9"/>
            <p:cNvSpPr/>
            <p:nvPr/>
          </p:nvSpPr>
          <p:spPr>
            <a:xfrm>
              <a:off x="4805750" y="268791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9"/>
            <p:cNvSpPr/>
            <p:nvPr/>
          </p:nvSpPr>
          <p:spPr>
            <a:xfrm>
              <a:off x="4237125" y="268791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9"/>
            <p:cNvSpPr/>
            <p:nvPr/>
          </p:nvSpPr>
          <p:spPr>
            <a:xfrm>
              <a:off x="4223650" y="445771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9"/>
            <p:cNvSpPr/>
            <p:nvPr/>
          </p:nvSpPr>
          <p:spPr>
            <a:xfrm>
              <a:off x="3641550" y="4457713"/>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41" name="Google Shape;641;p49"/>
          <p:cNvPicPr preferRelativeResize="0"/>
          <p:nvPr/>
        </p:nvPicPr>
        <p:blipFill rotWithShape="1">
          <a:blip r:embed="rId3">
            <a:alphaModFix/>
          </a:blip>
          <a:srcRect/>
          <a:stretch/>
        </p:blipFill>
        <p:spPr>
          <a:xfrm>
            <a:off x="4707100" y="725475"/>
            <a:ext cx="1822200" cy="1822200"/>
          </a:xfrm>
          <a:prstGeom prst="rect">
            <a:avLst/>
          </a:prstGeom>
          <a:noFill/>
          <a:ln>
            <a:noFill/>
          </a:ln>
          <a:effectLst>
            <a:outerShdw blurRad="57150" dist="19050" dir="5400000" algn="bl" rotWithShape="0">
              <a:srgbClr val="000000">
                <a:alpha val="50000"/>
              </a:srgbClr>
            </a:outerShdw>
          </a:effectLst>
        </p:spPr>
      </p:pic>
      <p:pic>
        <p:nvPicPr>
          <p:cNvPr id="642" name="Google Shape;642;p49"/>
          <p:cNvPicPr preferRelativeResize="0"/>
          <p:nvPr/>
        </p:nvPicPr>
        <p:blipFill rotWithShape="1">
          <a:blip r:embed="rId4">
            <a:alphaModFix/>
          </a:blip>
          <a:srcRect l="21878" r="21281"/>
          <a:stretch/>
        </p:blipFill>
        <p:spPr>
          <a:xfrm>
            <a:off x="6568000" y="696217"/>
            <a:ext cx="1822200" cy="1803300"/>
          </a:xfrm>
          <a:prstGeom prst="ellipse">
            <a:avLst/>
          </a:prstGeom>
          <a:noFill/>
          <a:ln w="3810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643" name="Google Shape;643;p49"/>
          <p:cNvPicPr preferRelativeResize="0"/>
          <p:nvPr/>
        </p:nvPicPr>
        <p:blipFill rotWithShape="1">
          <a:blip r:embed="rId5">
            <a:alphaModFix/>
          </a:blip>
          <a:srcRect l="16675" r="16675"/>
          <a:stretch/>
        </p:blipFill>
        <p:spPr>
          <a:xfrm>
            <a:off x="6529300" y="2547675"/>
            <a:ext cx="1899600" cy="1899600"/>
          </a:xfrm>
          <a:prstGeom prst="round2SameRect">
            <a:avLst>
              <a:gd name="adj1" fmla="val 0"/>
              <a:gd name="adj2" fmla="val 50000"/>
            </a:avLst>
          </a:prstGeom>
          <a:noFill/>
          <a:ln>
            <a:noFill/>
          </a:ln>
          <a:effectLst>
            <a:outerShdw blurRad="57150" dist="19050" dir="5400000" algn="bl" rotWithShape="0">
              <a:srgbClr val="000000">
                <a:alpha val="50000"/>
              </a:srgbClr>
            </a:outerShdw>
          </a:effectLst>
        </p:spPr>
      </p:pic>
      <p:sp>
        <p:nvSpPr>
          <p:cNvPr id="644" name="Google Shape;644;p49"/>
          <p:cNvSpPr txBox="1">
            <a:spLocks noGrp="1"/>
          </p:cNvSpPr>
          <p:nvPr>
            <p:ph type="subTitle" idx="4294967295"/>
          </p:nvPr>
        </p:nvSpPr>
        <p:spPr>
          <a:xfrm>
            <a:off x="705475" y="3154528"/>
            <a:ext cx="3676800" cy="5052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Do you have 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3"/>
          <p:cNvSpPr txBox="1">
            <a:spLocks noGrp="1"/>
          </p:cNvSpPr>
          <p:nvPr>
            <p:ph type="subTitle" idx="1"/>
          </p:nvPr>
        </p:nvSpPr>
        <p:spPr>
          <a:xfrm>
            <a:off x="887450" y="1178125"/>
            <a:ext cx="5070900" cy="225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1C4587"/>
                </a:solidFill>
              </a:rPr>
              <a:t>SINCHAL GAJBHIYE</a:t>
            </a:r>
            <a:endParaRPr dirty="0">
              <a:solidFill>
                <a:srgbClr val="1C4587"/>
              </a:solidFill>
            </a:endParaRPr>
          </a:p>
          <a:p>
            <a:pPr marL="0" lvl="0" indent="0" algn="l" rtl="0">
              <a:spcBef>
                <a:spcPts val="0"/>
              </a:spcBef>
              <a:spcAft>
                <a:spcPts val="0"/>
              </a:spcAft>
              <a:buNone/>
            </a:pPr>
            <a:r>
              <a:rPr lang="en" dirty="0">
                <a:solidFill>
                  <a:srgbClr val="1C4587"/>
                </a:solidFill>
              </a:rPr>
              <a:t>KIRTI UPADHYAY TIWARI</a:t>
            </a:r>
            <a:endParaRPr dirty="0">
              <a:solidFill>
                <a:srgbClr val="1C4587"/>
              </a:solidFill>
            </a:endParaRPr>
          </a:p>
          <a:p>
            <a:pPr marL="0" lvl="0" indent="0" algn="l" rtl="0">
              <a:spcBef>
                <a:spcPts val="0"/>
              </a:spcBef>
              <a:spcAft>
                <a:spcPts val="0"/>
              </a:spcAft>
              <a:buNone/>
            </a:pPr>
            <a:r>
              <a:rPr lang="en" dirty="0">
                <a:solidFill>
                  <a:srgbClr val="1C4587"/>
                </a:solidFill>
              </a:rPr>
              <a:t>SHRUTI SHETH</a:t>
            </a:r>
            <a:endParaRPr dirty="0">
              <a:solidFill>
                <a:srgbClr val="1C4587"/>
              </a:solidFill>
            </a:endParaRPr>
          </a:p>
          <a:p>
            <a:pPr marL="0" lvl="0" indent="0" algn="l" rtl="0">
              <a:spcBef>
                <a:spcPts val="0"/>
              </a:spcBef>
              <a:spcAft>
                <a:spcPts val="0"/>
              </a:spcAft>
              <a:buNone/>
            </a:pPr>
            <a:r>
              <a:rPr lang="en" dirty="0">
                <a:solidFill>
                  <a:srgbClr val="1C4587"/>
                </a:solidFill>
              </a:rPr>
              <a:t>ARUN S</a:t>
            </a:r>
            <a:endParaRPr dirty="0">
              <a:solidFill>
                <a:srgbClr val="1C4587"/>
              </a:solidFill>
            </a:endParaRPr>
          </a:p>
          <a:p>
            <a:pPr marL="0" lvl="0" indent="0" algn="l" rtl="0">
              <a:spcBef>
                <a:spcPts val="0"/>
              </a:spcBef>
              <a:spcAft>
                <a:spcPts val="0"/>
              </a:spcAft>
              <a:buNone/>
            </a:pPr>
            <a:r>
              <a:rPr lang="en" dirty="0">
                <a:solidFill>
                  <a:srgbClr val="1C4587"/>
                </a:solidFill>
              </a:rPr>
              <a:t>SURESH</a:t>
            </a:r>
            <a:endParaRPr dirty="0">
              <a:solidFill>
                <a:srgbClr val="1C4587"/>
              </a:solidFill>
            </a:endParaRPr>
          </a:p>
          <a:p>
            <a:pPr marL="0" lvl="0" indent="0" algn="l" rtl="0">
              <a:spcBef>
                <a:spcPts val="0"/>
              </a:spcBef>
              <a:spcAft>
                <a:spcPts val="0"/>
              </a:spcAft>
              <a:buNone/>
            </a:pPr>
            <a:r>
              <a:rPr lang="en" dirty="0">
                <a:solidFill>
                  <a:srgbClr val="1C4587"/>
                </a:solidFill>
              </a:rPr>
              <a:t>POOJA </a:t>
            </a:r>
            <a:r>
              <a:rPr lang="en-IN" b="1" i="0" u="none" strike="noStrike" dirty="0">
                <a:solidFill>
                  <a:srgbClr val="1C4587"/>
                </a:solidFill>
                <a:effectLst/>
                <a:latin typeface="Lexend Deca" panose="020B0604020202020204" charset="0"/>
              </a:rPr>
              <a:t>VAHADANE</a:t>
            </a:r>
            <a:endParaRPr dirty="0">
              <a:solidFill>
                <a:srgbClr val="1C4587"/>
              </a:solidFill>
            </a:endParaRPr>
          </a:p>
        </p:txBody>
      </p:sp>
      <p:sp>
        <p:nvSpPr>
          <p:cNvPr id="253" name="Google Shape;253;p33"/>
          <p:cNvSpPr txBox="1">
            <a:spLocks noGrp="1"/>
          </p:cNvSpPr>
          <p:nvPr>
            <p:ph type="title"/>
          </p:nvPr>
        </p:nvSpPr>
        <p:spPr>
          <a:xfrm>
            <a:off x="444675" y="456225"/>
            <a:ext cx="5396100" cy="5832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OUR</a:t>
            </a:r>
            <a:r>
              <a:rPr lang="en"/>
              <a:t> </a:t>
            </a:r>
            <a:r>
              <a:rPr lang="en">
                <a:solidFill>
                  <a:srgbClr val="1C4587"/>
                </a:solidFill>
              </a:rPr>
              <a:t>TEAM (GROUP 6)</a:t>
            </a:r>
            <a:endParaRPr>
              <a:solidFill>
                <a:srgbClr val="1C4587"/>
              </a:solidFill>
            </a:endParaRPr>
          </a:p>
        </p:txBody>
      </p:sp>
      <p:pic>
        <p:nvPicPr>
          <p:cNvPr id="254" name="Google Shape;254;p33"/>
          <p:cNvPicPr preferRelativeResize="0"/>
          <p:nvPr/>
        </p:nvPicPr>
        <p:blipFill rotWithShape="1">
          <a:blip r:embed="rId3">
            <a:alphaModFix/>
          </a:blip>
          <a:srcRect l="27803" r="13737"/>
          <a:stretch/>
        </p:blipFill>
        <p:spPr>
          <a:xfrm>
            <a:off x="6409758" y="538708"/>
            <a:ext cx="1899600" cy="2169000"/>
          </a:xfrm>
          <a:prstGeom prst="round2SameRect">
            <a:avLst>
              <a:gd name="adj1" fmla="val 50000"/>
              <a:gd name="adj2" fmla="val 0"/>
            </a:avLst>
          </a:prstGeom>
          <a:noFill/>
          <a:ln>
            <a:noFill/>
          </a:ln>
          <a:effectLst>
            <a:outerShdw blurRad="57150" dist="19050" dir="5400000" algn="bl" rotWithShape="0">
              <a:srgbClr val="000000">
                <a:alpha val="50000"/>
              </a:srgbClr>
            </a:outerShdw>
          </a:effectLst>
        </p:spPr>
      </p:pic>
      <p:pic>
        <p:nvPicPr>
          <p:cNvPr id="255" name="Google Shape;255;p33"/>
          <p:cNvPicPr preferRelativeResize="0"/>
          <p:nvPr/>
        </p:nvPicPr>
        <p:blipFill rotWithShape="1">
          <a:blip r:embed="rId4">
            <a:alphaModFix/>
          </a:blip>
          <a:srcRect l="43932" t="24013" r="7837" b="14977"/>
          <a:stretch/>
        </p:blipFill>
        <p:spPr>
          <a:xfrm>
            <a:off x="6409750" y="2705175"/>
            <a:ext cx="1899600" cy="1899600"/>
          </a:xfrm>
          <a:prstGeom prst="rect">
            <a:avLst/>
          </a:prstGeom>
          <a:noFill/>
          <a:ln>
            <a:noFill/>
          </a:ln>
          <a:effectLst>
            <a:outerShdw blurRad="57150" dist="19050" dir="5400000" algn="bl" rotWithShape="0">
              <a:srgbClr val="000000">
                <a:alpha val="50000"/>
              </a:srgbClr>
            </a:outerShdw>
          </a:effectLst>
        </p:spPr>
      </p:pic>
      <p:grpSp>
        <p:nvGrpSpPr>
          <p:cNvPr id="256" name="Google Shape;256;p33"/>
          <p:cNvGrpSpPr/>
          <p:nvPr/>
        </p:nvGrpSpPr>
        <p:grpSpPr>
          <a:xfrm>
            <a:off x="129850" y="2364800"/>
            <a:ext cx="3807200" cy="2650000"/>
            <a:chOff x="129850" y="2364800"/>
            <a:chExt cx="3807200" cy="2650000"/>
          </a:xfrm>
        </p:grpSpPr>
        <p:sp>
          <p:nvSpPr>
            <p:cNvPr id="257" name="Google Shape;257;p33"/>
            <p:cNvSpPr/>
            <p:nvPr/>
          </p:nvSpPr>
          <p:spPr>
            <a:xfrm>
              <a:off x="129850" y="46338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3"/>
            <p:cNvSpPr/>
            <p:nvPr/>
          </p:nvSpPr>
          <p:spPr>
            <a:xfrm>
              <a:off x="711950" y="46338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3"/>
            <p:cNvSpPr/>
            <p:nvPr/>
          </p:nvSpPr>
          <p:spPr>
            <a:xfrm>
              <a:off x="1294050" y="46338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3"/>
            <p:cNvSpPr/>
            <p:nvPr/>
          </p:nvSpPr>
          <p:spPr>
            <a:xfrm>
              <a:off x="129850" y="40665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129850" y="34993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1294050" y="40665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a:off x="1859550" y="40665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3"/>
            <p:cNvSpPr/>
            <p:nvPr/>
          </p:nvSpPr>
          <p:spPr>
            <a:xfrm>
              <a:off x="2425050" y="40665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a:off x="129850" y="29320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129850" y="23648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1294050" y="3465275"/>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2990550" y="40665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2425050" y="46338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3556050" y="40665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33"/>
          <p:cNvGrpSpPr/>
          <p:nvPr/>
        </p:nvGrpSpPr>
        <p:grpSpPr>
          <a:xfrm>
            <a:off x="7852150" y="95250"/>
            <a:ext cx="957750" cy="2097325"/>
            <a:chOff x="7852150" y="95250"/>
            <a:chExt cx="957750" cy="2097325"/>
          </a:xfrm>
        </p:grpSpPr>
        <p:sp>
          <p:nvSpPr>
            <p:cNvPr id="272" name="Google Shape;272;p33"/>
            <p:cNvSpPr/>
            <p:nvPr/>
          </p:nvSpPr>
          <p:spPr>
            <a:xfrm>
              <a:off x="8428900" y="6625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8428900" y="952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8428900" y="18115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a:off x="8428900" y="1244325"/>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3"/>
            <p:cNvSpPr/>
            <p:nvPr/>
          </p:nvSpPr>
          <p:spPr>
            <a:xfrm>
              <a:off x="7852150" y="952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grpSp>
        <p:nvGrpSpPr>
          <p:cNvPr id="281" name="Google Shape;281;p34"/>
          <p:cNvGrpSpPr/>
          <p:nvPr/>
        </p:nvGrpSpPr>
        <p:grpSpPr>
          <a:xfrm>
            <a:off x="6713050" y="-153850"/>
            <a:ext cx="2659600" cy="2199475"/>
            <a:chOff x="6713050" y="-153850"/>
            <a:chExt cx="2659600" cy="2199475"/>
          </a:xfrm>
        </p:grpSpPr>
        <p:sp>
          <p:nvSpPr>
            <p:cNvPr id="282" name="Google Shape;282;p34"/>
            <p:cNvSpPr/>
            <p:nvPr/>
          </p:nvSpPr>
          <p:spPr>
            <a:xfrm rot="10800000">
              <a:off x="89916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rot="10800000">
              <a:off x="8409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4"/>
            <p:cNvSpPr/>
            <p:nvPr/>
          </p:nvSpPr>
          <p:spPr>
            <a:xfrm rot="10800000">
              <a:off x="8409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4"/>
            <p:cNvSpPr/>
            <p:nvPr/>
          </p:nvSpPr>
          <p:spPr>
            <a:xfrm rot="10800000">
              <a:off x="7844050" y="4134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4"/>
            <p:cNvSpPr/>
            <p:nvPr/>
          </p:nvSpPr>
          <p:spPr>
            <a:xfrm rot="10800000">
              <a:off x="7278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rot="10800000">
              <a:off x="8409550" y="10146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rot="10800000">
              <a:off x="67130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4"/>
            <p:cNvSpPr/>
            <p:nvPr/>
          </p:nvSpPr>
          <p:spPr>
            <a:xfrm rot="10800000">
              <a:off x="7278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4"/>
            <p:cNvSpPr/>
            <p:nvPr/>
          </p:nvSpPr>
          <p:spPr>
            <a:xfrm rot="10800000">
              <a:off x="8409550" y="1664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4"/>
            <p:cNvSpPr/>
            <p:nvPr/>
          </p:nvSpPr>
          <p:spPr>
            <a:xfrm rot="10800000">
              <a:off x="7844050" y="10301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34"/>
          <p:cNvSpPr/>
          <p:nvPr/>
        </p:nvSpPr>
        <p:spPr>
          <a:xfrm>
            <a:off x="863650" y="2216575"/>
            <a:ext cx="667800" cy="6678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4"/>
          <p:cNvSpPr/>
          <p:nvPr/>
        </p:nvSpPr>
        <p:spPr>
          <a:xfrm>
            <a:off x="879513" y="3159400"/>
            <a:ext cx="667800" cy="6678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4"/>
          <p:cNvSpPr/>
          <p:nvPr/>
        </p:nvSpPr>
        <p:spPr>
          <a:xfrm>
            <a:off x="879450" y="4102225"/>
            <a:ext cx="667800" cy="6678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4"/>
          <p:cNvSpPr/>
          <p:nvPr/>
        </p:nvSpPr>
        <p:spPr>
          <a:xfrm>
            <a:off x="874225" y="1273738"/>
            <a:ext cx="667800" cy="6678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4"/>
          <p:cNvSpPr txBox="1">
            <a:spLocks noGrp="1"/>
          </p:cNvSpPr>
          <p:nvPr>
            <p:ph type="subTitle" idx="16"/>
          </p:nvPr>
        </p:nvSpPr>
        <p:spPr>
          <a:xfrm>
            <a:off x="1705350" y="1315313"/>
            <a:ext cx="5733300" cy="66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1C4587"/>
                </a:solidFill>
              </a:rPr>
              <a:t>All KPI ANALYSIS &amp; RECOMMENDATIONS</a:t>
            </a:r>
            <a:endParaRPr sz="2000">
              <a:solidFill>
                <a:srgbClr val="1C4587"/>
              </a:solidFill>
            </a:endParaRPr>
          </a:p>
        </p:txBody>
      </p:sp>
      <p:sp>
        <p:nvSpPr>
          <p:cNvPr id="297" name="Google Shape;297;p34"/>
          <p:cNvSpPr txBox="1">
            <a:spLocks noGrp="1"/>
          </p:cNvSpPr>
          <p:nvPr>
            <p:ph type="title"/>
          </p:nvPr>
        </p:nvSpPr>
        <p:spPr>
          <a:xfrm>
            <a:off x="863650" y="1342662"/>
            <a:ext cx="667800" cy="593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rPr>
              <a:t>01</a:t>
            </a:r>
            <a:endParaRPr>
              <a:solidFill>
                <a:schemeClr val="accent2"/>
              </a:solidFill>
            </a:endParaRPr>
          </a:p>
        </p:txBody>
      </p:sp>
      <p:sp>
        <p:nvSpPr>
          <p:cNvPr id="298" name="Google Shape;298;p34"/>
          <p:cNvSpPr txBox="1">
            <a:spLocks noGrp="1"/>
          </p:cNvSpPr>
          <p:nvPr>
            <p:ph type="title" idx="4"/>
          </p:nvPr>
        </p:nvSpPr>
        <p:spPr>
          <a:xfrm>
            <a:off x="911192" y="2285500"/>
            <a:ext cx="572700" cy="593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02</a:t>
            </a:r>
            <a:endParaRPr>
              <a:solidFill>
                <a:schemeClr val="accent2"/>
              </a:solidFill>
            </a:endParaRPr>
          </a:p>
        </p:txBody>
      </p:sp>
      <p:sp>
        <p:nvSpPr>
          <p:cNvPr id="299" name="Google Shape;299;p34"/>
          <p:cNvSpPr txBox="1">
            <a:spLocks noGrp="1"/>
          </p:cNvSpPr>
          <p:nvPr>
            <p:ph type="title" idx="6"/>
          </p:nvPr>
        </p:nvSpPr>
        <p:spPr>
          <a:xfrm>
            <a:off x="868946" y="3222107"/>
            <a:ext cx="667800" cy="593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rPr>
              <a:t>03</a:t>
            </a:r>
            <a:endParaRPr>
              <a:solidFill>
                <a:schemeClr val="accent2"/>
              </a:solidFill>
            </a:endParaRPr>
          </a:p>
        </p:txBody>
      </p:sp>
      <p:sp>
        <p:nvSpPr>
          <p:cNvPr id="300" name="Google Shape;300;p34"/>
          <p:cNvSpPr txBox="1">
            <a:spLocks noGrp="1"/>
          </p:cNvSpPr>
          <p:nvPr>
            <p:ph type="title" idx="8"/>
          </p:nvPr>
        </p:nvSpPr>
        <p:spPr>
          <a:xfrm>
            <a:off x="926987" y="4171175"/>
            <a:ext cx="620400" cy="593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04</a:t>
            </a:r>
            <a:endParaRPr>
              <a:solidFill>
                <a:schemeClr val="accent2"/>
              </a:solidFill>
            </a:endParaRPr>
          </a:p>
        </p:txBody>
      </p:sp>
      <p:sp>
        <p:nvSpPr>
          <p:cNvPr id="301" name="Google Shape;301;p34"/>
          <p:cNvSpPr txBox="1">
            <a:spLocks noGrp="1"/>
          </p:cNvSpPr>
          <p:nvPr>
            <p:ph type="title" idx="15"/>
          </p:nvPr>
        </p:nvSpPr>
        <p:spPr>
          <a:xfrm>
            <a:off x="459550" y="489425"/>
            <a:ext cx="54675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TABLE OF</a:t>
            </a:r>
            <a:r>
              <a:rPr lang="en"/>
              <a:t> </a:t>
            </a:r>
            <a:r>
              <a:rPr lang="en">
                <a:solidFill>
                  <a:srgbClr val="1C4587"/>
                </a:solidFill>
              </a:rPr>
              <a:t>CONTENTS</a:t>
            </a:r>
            <a:endParaRPr>
              <a:solidFill>
                <a:srgbClr val="1C4587"/>
              </a:solidFill>
            </a:endParaRPr>
          </a:p>
        </p:txBody>
      </p:sp>
      <p:sp>
        <p:nvSpPr>
          <p:cNvPr id="302" name="Google Shape;302;p34"/>
          <p:cNvSpPr txBox="1">
            <a:spLocks noGrp="1"/>
          </p:cNvSpPr>
          <p:nvPr>
            <p:ph type="subTitle" idx="18"/>
          </p:nvPr>
        </p:nvSpPr>
        <p:spPr>
          <a:xfrm>
            <a:off x="1705350" y="2216563"/>
            <a:ext cx="3640800" cy="66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1C4587"/>
                </a:solidFill>
              </a:rPr>
              <a:t>WHAT WE LEARN</a:t>
            </a:r>
            <a:endParaRPr sz="2000">
              <a:solidFill>
                <a:srgbClr val="1C4587"/>
              </a:solidFill>
            </a:endParaRPr>
          </a:p>
        </p:txBody>
      </p:sp>
      <p:sp>
        <p:nvSpPr>
          <p:cNvPr id="303" name="Google Shape;303;p34"/>
          <p:cNvSpPr txBox="1">
            <a:spLocks noGrp="1"/>
          </p:cNvSpPr>
          <p:nvPr>
            <p:ph type="subTitle" idx="19"/>
          </p:nvPr>
        </p:nvSpPr>
        <p:spPr>
          <a:xfrm>
            <a:off x="1705350" y="3196600"/>
            <a:ext cx="23316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1C4587"/>
                </a:solidFill>
              </a:rPr>
              <a:t>CHALLENGES</a:t>
            </a:r>
            <a:endParaRPr sz="2000">
              <a:solidFill>
                <a:srgbClr val="1C4587"/>
              </a:solidFill>
            </a:endParaRPr>
          </a:p>
        </p:txBody>
      </p:sp>
      <p:sp>
        <p:nvSpPr>
          <p:cNvPr id="304" name="Google Shape;304;p34"/>
          <p:cNvSpPr txBox="1">
            <a:spLocks noGrp="1"/>
          </p:cNvSpPr>
          <p:nvPr>
            <p:ph type="subTitle" idx="20"/>
          </p:nvPr>
        </p:nvSpPr>
        <p:spPr>
          <a:xfrm>
            <a:off x="1705350" y="4102225"/>
            <a:ext cx="5007300" cy="66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1C4587"/>
                </a:solidFill>
              </a:rPr>
              <a:t>DASHBOARD SCREENSHOTS</a:t>
            </a:r>
            <a:endParaRPr sz="2000">
              <a:solidFill>
                <a:srgbClr val="1C4587"/>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35"/>
          <p:cNvSpPr/>
          <p:nvPr/>
        </p:nvSpPr>
        <p:spPr>
          <a:xfrm>
            <a:off x="1958483" y="922825"/>
            <a:ext cx="1716600" cy="17166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txBox="1">
            <a:spLocks noGrp="1"/>
          </p:cNvSpPr>
          <p:nvPr>
            <p:ph type="title" idx="2"/>
          </p:nvPr>
        </p:nvSpPr>
        <p:spPr>
          <a:xfrm>
            <a:off x="1958475" y="1360225"/>
            <a:ext cx="1716600" cy="841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1" name="Google Shape;311;p35"/>
          <p:cNvSpPr txBox="1">
            <a:spLocks noGrp="1"/>
          </p:cNvSpPr>
          <p:nvPr>
            <p:ph type="title"/>
          </p:nvPr>
        </p:nvSpPr>
        <p:spPr>
          <a:xfrm>
            <a:off x="0" y="2639425"/>
            <a:ext cx="5556600" cy="12588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ALL KPI ANALYSIS &amp; RECOMMENDATION</a:t>
            </a:r>
            <a:endParaRPr/>
          </a:p>
        </p:txBody>
      </p:sp>
      <p:sp>
        <p:nvSpPr>
          <p:cNvPr id="312" name="Google Shape;312;p35"/>
          <p:cNvSpPr/>
          <p:nvPr/>
        </p:nvSpPr>
        <p:spPr>
          <a:xfrm flipH="1">
            <a:off x="8630075" y="43401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flipH="1">
            <a:off x="86300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flipH="1">
            <a:off x="8630075" y="4907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flipH="1">
            <a:off x="8064575" y="37729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flipH="1">
            <a:off x="74990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5"/>
          <p:cNvSpPr/>
          <p:nvPr/>
        </p:nvSpPr>
        <p:spPr>
          <a:xfrm flipH="1">
            <a:off x="8630075" y="3171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flipH="1">
            <a:off x="6933575" y="37729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5"/>
          <p:cNvSpPr/>
          <p:nvPr/>
        </p:nvSpPr>
        <p:spPr>
          <a:xfrm flipH="1">
            <a:off x="7499075" y="43401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35"/>
          <p:cNvGrpSpPr/>
          <p:nvPr/>
        </p:nvGrpSpPr>
        <p:grpSpPr>
          <a:xfrm>
            <a:off x="332929" y="-723100"/>
            <a:ext cx="381000" cy="2650000"/>
            <a:chOff x="546713" y="-723100"/>
            <a:chExt cx="381000" cy="2650000"/>
          </a:xfrm>
        </p:grpSpPr>
        <p:sp>
          <p:nvSpPr>
            <p:cNvPr id="321" name="Google Shape;321;p35"/>
            <p:cNvSpPr/>
            <p:nvPr/>
          </p:nvSpPr>
          <p:spPr>
            <a:xfrm rot="10800000" flipH="1">
              <a:off x="546713" y="-7231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rot="10800000" flipH="1">
              <a:off x="546713" y="-1558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5"/>
            <p:cNvSpPr/>
            <p:nvPr/>
          </p:nvSpPr>
          <p:spPr>
            <a:xfrm rot="10800000" flipH="1">
              <a:off x="546713" y="4114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5"/>
            <p:cNvSpPr/>
            <p:nvPr/>
          </p:nvSpPr>
          <p:spPr>
            <a:xfrm rot="10800000" flipH="1">
              <a:off x="546713" y="97865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rot="10800000" flipH="1">
              <a:off x="546713" y="1545900"/>
              <a:ext cx="381000" cy="381000"/>
            </a:xfrm>
            <a:prstGeom prst="ellipse">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6"/>
          <p:cNvSpPr/>
          <p:nvPr/>
        </p:nvSpPr>
        <p:spPr>
          <a:xfrm rot="10800000">
            <a:off x="89916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6"/>
          <p:cNvSpPr/>
          <p:nvPr/>
        </p:nvSpPr>
        <p:spPr>
          <a:xfrm rot="10800000">
            <a:off x="8409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6"/>
          <p:cNvSpPr/>
          <p:nvPr/>
        </p:nvSpPr>
        <p:spPr>
          <a:xfrm rot="10800000">
            <a:off x="8409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6"/>
          <p:cNvSpPr/>
          <p:nvPr/>
        </p:nvSpPr>
        <p:spPr>
          <a:xfrm rot="10800000">
            <a:off x="7844050" y="4134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rot="10800000">
            <a:off x="7278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rot="10800000">
            <a:off x="8409550" y="10146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rot="10800000">
            <a:off x="7278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rot="10800000">
            <a:off x="8409550" y="1664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p:nvPr/>
        </p:nvSpPr>
        <p:spPr>
          <a:xfrm rot="10800000">
            <a:off x="7844050" y="10301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txBox="1"/>
          <p:nvPr/>
        </p:nvSpPr>
        <p:spPr>
          <a:xfrm>
            <a:off x="6543823" y="1798975"/>
            <a:ext cx="1071300" cy="985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a:solidFill>
                  <a:schemeClr val="lt1"/>
                </a:solidFill>
                <a:latin typeface="Lexend Deca SemiBold"/>
                <a:ea typeface="Lexend Deca SemiBold"/>
                <a:cs typeface="Lexend Deca SemiBold"/>
                <a:sym typeface="Lexend Deca SemiBold"/>
              </a:rPr>
              <a:t>$138 M</a:t>
            </a: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r>
              <a:rPr lang="en" sz="1300">
                <a:solidFill>
                  <a:schemeClr val="lt1"/>
                </a:solidFill>
                <a:latin typeface="Lexend Deca SemiBold"/>
                <a:ea typeface="Lexend Deca SemiBold"/>
                <a:cs typeface="Lexend Deca SemiBold"/>
                <a:sym typeface="Lexend Deca SemiBold"/>
              </a:rPr>
              <a:t>(113.13 %)</a:t>
            </a: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endParaRPr sz="1300">
              <a:solidFill>
                <a:schemeClr val="dk2"/>
              </a:solidFill>
              <a:latin typeface="Lexend Deca SemiBold"/>
              <a:ea typeface="Lexend Deca SemiBold"/>
              <a:cs typeface="Lexend Deca SemiBold"/>
              <a:sym typeface="Lexend Deca SemiBold"/>
            </a:endParaRPr>
          </a:p>
        </p:txBody>
      </p:sp>
      <p:sp>
        <p:nvSpPr>
          <p:cNvPr id="340" name="Google Shape;340;p36"/>
          <p:cNvSpPr txBox="1"/>
          <p:nvPr/>
        </p:nvSpPr>
        <p:spPr>
          <a:xfrm>
            <a:off x="4786701" y="1798975"/>
            <a:ext cx="1071300" cy="985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a:solidFill>
                  <a:schemeClr val="lt1"/>
                </a:solidFill>
                <a:latin typeface="Lexend Deca SemiBold"/>
                <a:ea typeface="Lexend Deca SemiBold"/>
                <a:cs typeface="Lexend Deca SemiBold"/>
                <a:sym typeface="Lexend Deca SemiBold"/>
              </a:rPr>
              <a:t>$75 M</a:t>
            </a: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r>
              <a:rPr lang="en" sz="1300">
                <a:solidFill>
                  <a:schemeClr val="lt1"/>
                </a:solidFill>
                <a:latin typeface="Lexend Deca SemiBold"/>
                <a:ea typeface="Lexend Deca SemiBold"/>
                <a:cs typeface="Lexend Deca SemiBold"/>
                <a:sym typeface="Lexend Deca SemiBold"/>
              </a:rPr>
              <a:t>(163.46 %)</a:t>
            </a: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endParaRPr sz="1300">
              <a:solidFill>
                <a:schemeClr val="dk2"/>
              </a:solidFill>
              <a:latin typeface="Lexend Deca SemiBold"/>
              <a:ea typeface="Lexend Deca SemiBold"/>
              <a:cs typeface="Lexend Deca SemiBold"/>
              <a:sym typeface="Lexend Deca SemiBold"/>
            </a:endParaRPr>
          </a:p>
        </p:txBody>
      </p:sp>
      <p:sp>
        <p:nvSpPr>
          <p:cNvPr id="341" name="Google Shape;341;p36"/>
          <p:cNvSpPr txBox="1"/>
          <p:nvPr/>
        </p:nvSpPr>
        <p:spPr>
          <a:xfrm>
            <a:off x="3118121" y="1798975"/>
            <a:ext cx="1071300" cy="985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a:solidFill>
                  <a:schemeClr val="lt1"/>
                </a:solidFill>
                <a:latin typeface="Lexend Deca SemiBold"/>
                <a:ea typeface="Lexend Deca SemiBold"/>
                <a:cs typeface="Lexend Deca SemiBold"/>
                <a:sym typeface="Lexend Deca SemiBold"/>
              </a:rPr>
              <a:t>$32 M</a:t>
            </a: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r>
              <a:rPr lang="en" sz="1300">
                <a:solidFill>
                  <a:schemeClr val="lt1"/>
                </a:solidFill>
                <a:latin typeface="Lexend Deca SemiBold"/>
                <a:ea typeface="Lexend Deca SemiBold"/>
                <a:cs typeface="Lexend Deca SemiBold"/>
                <a:sym typeface="Lexend Deca SemiBold"/>
              </a:rPr>
              <a:t>(222.79 %)</a:t>
            </a: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endParaRPr sz="1300">
              <a:solidFill>
                <a:schemeClr val="dk2"/>
              </a:solidFill>
              <a:latin typeface="Lexend Deca SemiBold"/>
              <a:ea typeface="Lexend Deca SemiBold"/>
              <a:cs typeface="Lexend Deca SemiBold"/>
              <a:sym typeface="Lexend Deca SemiBold"/>
            </a:endParaRPr>
          </a:p>
        </p:txBody>
      </p:sp>
      <p:sp>
        <p:nvSpPr>
          <p:cNvPr id="342" name="Google Shape;342;p36"/>
          <p:cNvSpPr txBox="1"/>
          <p:nvPr/>
        </p:nvSpPr>
        <p:spPr>
          <a:xfrm>
            <a:off x="1449586" y="1798975"/>
            <a:ext cx="1071300" cy="985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a:solidFill>
                  <a:schemeClr val="lt1"/>
                </a:solidFill>
                <a:latin typeface="Lexend Deca SemiBold"/>
                <a:ea typeface="Lexend Deca SemiBold"/>
                <a:cs typeface="Lexend Deca SemiBold"/>
                <a:sym typeface="Lexend Deca SemiBold"/>
              </a:rPr>
              <a:t>$12 M</a:t>
            </a: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endParaRPr sz="1300">
              <a:solidFill>
                <a:schemeClr val="lt1"/>
              </a:solidFill>
              <a:latin typeface="Lexend Deca SemiBold"/>
              <a:ea typeface="Lexend Deca SemiBold"/>
              <a:cs typeface="Lexend Deca SemiBold"/>
              <a:sym typeface="Lexend Deca SemiBold"/>
            </a:endParaRPr>
          </a:p>
          <a:p>
            <a:pPr marL="0" lvl="0" indent="0" algn="ctr" rtl="0">
              <a:spcBef>
                <a:spcPts val="0"/>
              </a:spcBef>
              <a:spcAft>
                <a:spcPts val="0"/>
              </a:spcAft>
              <a:buNone/>
            </a:pPr>
            <a:r>
              <a:rPr lang="en" sz="1300">
                <a:solidFill>
                  <a:schemeClr val="lt1"/>
                </a:solidFill>
                <a:latin typeface="Lexend Deca SemiBold"/>
                <a:ea typeface="Lexend Deca SemiBold"/>
                <a:cs typeface="Lexend Deca SemiBold"/>
                <a:sym typeface="Lexend Deca SemiBold"/>
              </a:rPr>
              <a:t>(548.77 %)</a:t>
            </a:r>
            <a:endParaRPr sz="1300">
              <a:solidFill>
                <a:schemeClr val="lt1"/>
              </a:solidFill>
              <a:latin typeface="Lexend Deca SemiBold"/>
              <a:ea typeface="Lexend Deca SemiBold"/>
              <a:cs typeface="Lexend Deca SemiBold"/>
              <a:sym typeface="Lexend Deca SemiBold"/>
            </a:endParaRPr>
          </a:p>
          <a:p>
            <a:pPr marL="0" lvl="0" indent="0" algn="l" rtl="0">
              <a:spcBef>
                <a:spcPts val="0"/>
              </a:spcBef>
              <a:spcAft>
                <a:spcPts val="0"/>
              </a:spcAft>
              <a:buNone/>
            </a:pPr>
            <a:endParaRPr sz="1300">
              <a:solidFill>
                <a:schemeClr val="dk2"/>
              </a:solidFill>
              <a:latin typeface="Lexend Deca SemiBold"/>
              <a:ea typeface="Lexend Deca SemiBold"/>
              <a:cs typeface="Lexend Deca SemiBold"/>
              <a:sym typeface="Lexend Deca SemiBold"/>
            </a:endParaRPr>
          </a:p>
        </p:txBody>
      </p:sp>
      <p:sp>
        <p:nvSpPr>
          <p:cNvPr id="343" name="Google Shape;343;p36"/>
          <p:cNvSpPr txBox="1"/>
          <p:nvPr/>
        </p:nvSpPr>
        <p:spPr>
          <a:xfrm>
            <a:off x="720000" y="1296558"/>
            <a:ext cx="77040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endParaRPr sz="1200">
              <a:solidFill>
                <a:schemeClr val="lt1"/>
              </a:solidFill>
              <a:latin typeface="Inter"/>
              <a:ea typeface="Inter"/>
              <a:cs typeface="Inter"/>
              <a:sym typeface="Inter"/>
            </a:endParaRPr>
          </a:p>
          <a:p>
            <a:pPr marL="0" lvl="0" indent="0" algn="l" rtl="0">
              <a:spcBef>
                <a:spcPts val="0"/>
              </a:spcBef>
              <a:spcAft>
                <a:spcPts val="0"/>
              </a:spcAft>
              <a:buNone/>
            </a:pPr>
            <a:endParaRPr sz="1200" b="1">
              <a:solidFill>
                <a:srgbClr val="6E6EE3"/>
              </a:solidFill>
              <a:latin typeface="Anaheim"/>
              <a:ea typeface="Anaheim"/>
              <a:cs typeface="Anaheim"/>
              <a:sym typeface="Anaheim"/>
            </a:endParaRPr>
          </a:p>
        </p:txBody>
      </p:sp>
      <p:sp>
        <p:nvSpPr>
          <p:cNvPr id="344" name="Google Shape;344;p36"/>
          <p:cNvSpPr txBox="1"/>
          <p:nvPr/>
        </p:nvSpPr>
        <p:spPr>
          <a:xfrm>
            <a:off x="4508500" y="4040967"/>
            <a:ext cx="36144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 b="1">
              <a:solidFill>
                <a:schemeClr val="lt2"/>
              </a:solidFill>
              <a:latin typeface="Lexend Deca"/>
              <a:ea typeface="Lexend Deca"/>
              <a:cs typeface="Lexend Deca"/>
              <a:sym typeface="Lexend Deca"/>
            </a:endParaRPr>
          </a:p>
        </p:txBody>
      </p:sp>
      <p:sp>
        <p:nvSpPr>
          <p:cNvPr id="345" name="Google Shape;345;p36"/>
          <p:cNvSpPr txBox="1"/>
          <p:nvPr/>
        </p:nvSpPr>
        <p:spPr>
          <a:xfrm>
            <a:off x="458350" y="568000"/>
            <a:ext cx="7306500" cy="1282800"/>
          </a:xfrm>
          <a:prstGeom prst="rect">
            <a:avLst/>
          </a:prstGeom>
          <a:noFill/>
          <a:ln>
            <a:noFill/>
          </a:ln>
        </p:spPr>
        <p:txBody>
          <a:bodyPr spcFirstLastPara="1" wrap="square" lIns="91425" tIns="91425" rIns="91425" bIns="91425" anchor="t" anchorCtr="0">
            <a:spAutoFit/>
          </a:bodyPr>
          <a:lstStyle/>
          <a:p>
            <a:pPr marL="0" lvl="0" indent="0" algn="just" rtl="0">
              <a:lnSpc>
                <a:spcPct val="90000"/>
              </a:lnSpc>
              <a:spcBef>
                <a:spcPts val="0"/>
              </a:spcBef>
              <a:spcAft>
                <a:spcPts val="0"/>
              </a:spcAft>
              <a:buNone/>
            </a:pPr>
            <a:r>
              <a:rPr lang="en" sz="1500" b="1">
                <a:solidFill>
                  <a:srgbClr val="1C4587"/>
                </a:solidFill>
                <a:latin typeface="Lexend Deca"/>
                <a:ea typeface="Lexend Deca"/>
                <a:cs typeface="Lexend Deca"/>
                <a:sym typeface="Lexend Deca"/>
              </a:rPr>
              <a:t>Analysis:</a:t>
            </a:r>
            <a:endParaRPr sz="1500" b="1">
              <a:solidFill>
                <a:srgbClr val="1C4587"/>
              </a:solidFill>
              <a:latin typeface="Lexend Deca"/>
              <a:ea typeface="Lexend Deca"/>
              <a:cs typeface="Lexend Deca"/>
              <a:sym typeface="Lexend Deca"/>
            </a:endParaRPr>
          </a:p>
          <a:p>
            <a:pPr marL="457200" lvl="0" indent="-304800" algn="just" rtl="0">
              <a:lnSpc>
                <a:spcPct val="90000"/>
              </a:lnSpc>
              <a:spcBef>
                <a:spcPts val="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Most people earning less than 3 lakh per year seek loans for a variety of purposes, while those earning more than 3 lakh seek loans exclusively for debt consolidation and home improvements.</a:t>
            </a:r>
            <a:endParaRPr sz="1200">
              <a:solidFill>
                <a:srgbClr val="1C4587"/>
              </a:solidFill>
              <a:latin typeface="Lexend Deca Medium"/>
              <a:ea typeface="Lexend Deca Medium"/>
              <a:cs typeface="Lexend Deca Medium"/>
              <a:sym typeface="Lexend Deca Medium"/>
            </a:endParaRPr>
          </a:p>
          <a:p>
            <a:pPr marL="457200" lvl="0" indent="-304800" algn="just" rtl="0">
              <a:lnSpc>
                <a:spcPct val="90000"/>
              </a:lnSpc>
              <a:spcBef>
                <a:spcPts val="1000"/>
              </a:spcBef>
              <a:spcAft>
                <a:spcPts val="100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Percentage increase in loan amounts between consecutive years -</a:t>
            </a:r>
            <a:endParaRPr sz="1200">
              <a:solidFill>
                <a:srgbClr val="1C4587"/>
              </a:solidFill>
              <a:latin typeface="Lexend Deca Medium"/>
              <a:ea typeface="Lexend Deca Medium"/>
              <a:cs typeface="Lexend Deca Medium"/>
              <a:sym typeface="Lexend Deca Medium"/>
            </a:endParaRPr>
          </a:p>
        </p:txBody>
      </p:sp>
      <p:sp>
        <p:nvSpPr>
          <p:cNvPr id="346" name="Google Shape;346;p36"/>
          <p:cNvSpPr/>
          <p:nvPr/>
        </p:nvSpPr>
        <p:spPr>
          <a:xfrm>
            <a:off x="840036" y="1798975"/>
            <a:ext cx="622200" cy="6678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txBox="1">
            <a:spLocks noGrp="1"/>
          </p:cNvSpPr>
          <p:nvPr>
            <p:ph type="title" idx="4294967295"/>
          </p:nvPr>
        </p:nvSpPr>
        <p:spPr>
          <a:xfrm>
            <a:off x="884343" y="1867900"/>
            <a:ext cx="533700" cy="593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accent2"/>
                </a:solidFill>
              </a:rPr>
              <a:t>2007</a:t>
            </a:r>
            <a:r>
              <a:rPr lang="en" sz="1200">
                <a:solidFill>
                  <a:schemeClr val="accent2"/>
                </a:solidFill>
              </a:rPr>
              <a:t> </a:t>
            </a:r>
            <a:endParaRPr sz="1200">
              <a:solidFill>
                <a:schemeClr val="accent2"/>
              </a:solidFill>
            </a:endParaRPr>
          </a:p>
        </p:txBody>
      </p:sp>
      <p:sp>
        <p:nvSpPr>
          <p:cNvPr id="348" name="Google Shape;348;p36"/>
          <p:cNvSpPr/>
          <p:nvPr/>
        </p:nvSpPr>
        <p:spPr>
          <a:xfrm>
            <a:off x="2508582" y="1798975"/>
            <a:ext cx="622200" cy="6678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txBox="1">
            <a:spLocks noGrp="1"/>
          </p:cNvSpPr>
          <p:nvPr>
            <p:ph type="title" idx="4294967295"/>
          </p:nvPr>
        </p:nvSpPr>
        <p:spPr>
          <a:xfrm>
            <a:off x="2552890" y="1867900"/>
            <a:ext cx="533700" cy="593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accent2"/>
                </a:solidFill>
              </a:rPr>
              <a:t>2008 </a:t>
            </a:r>
            <a:endParaRPr sz="1100">
              <a:solidFill>
                <a:schemeClr val="accent2"/>
              </a:solidFill>
            </a:endParaRPr>
          </a:p>
        </p:txBody>
      </p:sp>
      <p:sp>
        <p:nvSpPr>
          <p:cNvPr id="350" name="Google Shape;350;p36"/>
          <p:cNvSpPr/>
          <p:nvPr/>
        </p:nvSpPr>
        <p:spPr>
          <a:xfrm>
            <a:off x="4177129" y="1830700"/>
            <a:ext cx="622200" cy="6678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txBox="1">
            <a:spLocks noGrp="1"/>
          </p:cNvSpPr>
          <p:nvPr>
            <p:ph type="title" idx="4294967295"/>
          </p:nvPr>
        </p:nvSpPr>
        <p:spPr>
          <a:xfrm>
            <a:off x="4221436" y="1899625"/>
            <a:ext cx="533700" cy="593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accent2"/>
                </a:solidFill>
              </a:rPr>
              <a:t>2009 </a:t>
            </a:r>
            <a:endParaRPr sz="1100">
              <a:solidFill>
                <a:schemeClr val="accent2"/>
              </a:solidFill>
            </a:endParaRPr>
          </a:p>
        </p:txBody>
      </p:sp>
      <p:sp>
        <p:nvSpPr>
          <p:cNvPr id="352" name="Google Shape;352;p36"/>
          <p:cNvSpPr/>
          <p:nvPr/>
        </p:nvSpPr>
        <p:spPr>
          <a:xfrm>
            <a:off x="5889974" y="1830700"/>
            <a:ext cx="622200" cy="6678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txBox="1">
            <a:spLocks noGrp="1"/>
          </p:cNvSpPr>
          <p:nvPr>
            <p:ph type="title" idx="4294967295"/>
          </p:nvPr>
        </p:nvSpPr>
        <p:spPr>
          <a:xfrm>
            <a:off x="5934282" y="1899625"/>
            <a:ext cx="533700" cy="593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accent2"/>
                </a:solidFill>
              </a:rPr>
              <a:t>2010</a:t>
            </a:r>
            <a:r>
              <a:rPr lang="en" sz="900">
                <a:solidFill>
                  <a:schemeClr val="accent2"/>
                </a:solidFill>
              </a:rPr>
              <a:t> </a:t>
            </a:r>
            <a:endParaRPr sz="900">
              <a:solidFill>
                <a:schemeClr val="accent2"/>
              </a:solidFill>
            </a:endParaRPr>
          </a:p>
        </p:txBody>
      </p:sp>
      <p:sp>
        <p:nvSpPr>
          <p:cNvPr id="354" name="Google Shape;354;p36"/>
          <p:cNvSpPr/>
          <p:nvPr/>
        </p:nvSpPr>
        <p:spPr>
          <a:xfrm>
            <a:off x="1641853" y="2153125"/>
            <a:ext cx="677400" cy="119400"/>
          </a:xfrm>
          <a:prstGeom prst="rightArrow">
            <a:avLst>
              <a:gd name="adj1" fmla="val 50000"/>
              <a:gd name="adj2" fmla="val 50000"/>
            </a:avLst>
          </a:prstGeom>
          <a:solidFill>
            <a:schemeClr val="lt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5028171" y="2153125"/>
            <a:ext cx="677400" cy="119400"/>
          </a:xfrm>
          <a:prstGeom prst="rightArrow">
            <a:avLst>
              <a:gd name="adj1" fmla="val 50000"/>
              <a:gd name="adj2" fmla="val 50000"/>
            </a:avLst>
          </a:prstGeom>
          <a:solidFill>
            <a:schemeClr val="lt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3293176" y="2153125"/>
            <a:ext cx="677400" cy="119400"/>
          </a:xfrm>
          <a:prstGeom prst="rightArrow">
            <a:avLst>
              <a:gd name="adj1" fmla="val 50000"/>
              <a:gd name="adj2" fmla="val 50000"/>
            </a:avLst>
          </a:prstGeom>
          <a:solidFill>
            <a:schemeClr val="lt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6763167" y="2104900"/>
            <a:ext cx="677400" cy="119400"/>
          </a:xfrm>
          <a:prstGeom prst="rightArrow">
            <a:avLst>
              <a:gd name="adj1" fmla="val 50000"/>
              <a:gd name="adj2" fmla="val 50000"/>
            </a:avLst>
          </a:prstGeom>
          <a:solidFill>
            <a:schemeClr val="lt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7602813" y="1830700"/>
            <a:ext cx="622200" cy="667800"/>
          </a:xfrm>
          <a:prstGeom prst="round2SameRect">
            <a:avLst>
              <a:gd name="adj1" fmla="val 50000"/>
              <a:gd name="adj2" fmla="val 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txBox="1">
            <a:spLocks noGrp="1"/>
          </p:cNvSpPr>
          <p:nvPr>
            <p:ph type="title" idx="4294967295"/>
          </p:nvPr>
        </p:nvSpPr>
        <p:spPr>
          <a:xfrm>
            <a:off x="7654007" y="1884700"/>
            <a:ext cx="542100" cy="5934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accent2"/>
                </a:solidFill>
              </a:rPr>
              <a:t>2011</a:t>
            </a:r>
            <a:r>
              <a:rPr lang="en" sz="900">
                <a:solidFill>
                  <a:schemeClr val="accent2"/>
                </a:solidFill>
              </a:rPr>
              <a:t> </a:t>
            </a:r>
            <a:endParaRPr sz="900">
              <a:solidFill>
                <a:schemeClr val="accent2"/>
              </a:solidFill>
            </a:endParaRPr>
          </a:p>
        </p:txBody>
      </p:sp>
      <p:sp>
        <p:nvSpPr>
          <p:cNvPr id="360" name="Google Shape;360;p36"/>
          <p:cNvSpPr txBox="1"/>
          <p:nvPr/>
        </p:nvSpPr>
        <p:spPr>
          <a:xfrm>
            <a:off x="459750" y="2951700"/>
            <a:ext cx="8224500" cy="15957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 sz="1500" b="1">
                <a:solidFill>
                  <a:srgbClr val="1C4587"/>
                </a:solidFill>
                <a:latin typeface="Lexend Deca"/>
                <a:ea typeface="Lexend Deca"/>
                <a:cs typeface="Lexend Deca"/>
                <a:sym typeface="Lexend Deca"/>
              </a:rPr>
              <a:t>Recommendations:</a:t>
            </a:r>
            <a:endParaRPr sz="1500" b="1">
              <a:solidFill>
                <a:srgbClr val="1C4587"/>
              </a:solidFill>
              <a:latin typeface="Lexend Deca"/>
              <a:ea typeface="Lexend Deca"/>
              <a:cs typeface="Lexend Deca"/>
              <a:sym typeface="Lexend Deca"/>
            </a:endParaRPr>
          </a:p>
          <a:p>
            <a:pPr marL="457200" lvl="0" indent="-304800" algn="l" rtl="0">
              <a:lnSpc>
                <a:spcPct val="90000"/>
              </a:lnSpc>
              <a:spcBef>
                <a:spcPts val="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People earning more than 3 lakh per year should be motivated to take loans for assets like cars, houses, small businesses, and other ventures by providing attractive offers and benefits.</a:t>
            </a:r>
            <a:endParaRPr sz="1200">
              <a:solidFill>
                <a:srgbClr val="1C4587"/>
              </a:solidFill>
              <a:latin typeface="Lexend Deca Medium"/>
              <a:ea typeface="Lexend Deca Medium"/>
              <a:cs typeface="Lexend Deca Medium"/>
              <a:sym typeface="Lexend Deca Medium"/>
            </a:endParaRPr>
          </a:p>
          <a:p>
            <a:pPr marL="457200" lvl="0" indent="-304800" algn="l" rtl="0">
              <a:lnSpc>
                <a:spcPct val="90000"/>
              </a:lnSpc>
              <a:spcBef>
                <a:spcPts val="100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The customers should have more time to repay a loan with longer loan terms.</a:t>
            </a:r>
            <a:endParaRPr sz="1200">
              <a:solidFill>
                <a:srgbClr val="1C4587"/>
              </a:solidFill>
              <a:latin typeface="Lexend Deca Medium"/>
              <a:ea typeface="Lexend Deca Medium"/>
              <a:cs typeface="Lexend Deca Medium"/>
              <a:sym typeface="Lexend Deca Medium"/>
            </a:endParaRPr>
          </a:p>
          <a:p>
            <a:pPr marL="457200" lvl="0" indent="-304800" algn="l" rtl="0">
              <a:lnSpc>
                <a:spcPct val="90000"/>
              </a:lnSpc>
              <a:spcBef>
                <a:spcPts val="1000"/>
              </a:spcBef>
              <a:spcAft>
                <a:spcPts val="100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The interest rate charged by the lender can impact the loan amount. A higher interest rate can increase monthly payments, which may affect the loan amount.</a:t>
            </a:r>
            <a:endParaRPr>
              <a:solidFill>
                <a:srgbClr val="1C4587"/>
              </a:solidFill>
              <a:latin typeface="Lexend Deca Medium"/>
              <a:ea typeface="Lexend Deca Medium"/>
              <a:cs typeface="Lexend Deca Medium"/>
              <a:sym typeface="Lexend Deca Medium"/>
            </a:endParaRPr>
          </a:p>
        </p:txBody>
      </p:sp>
      <p:sp>
        <p:nvSpPr>
          <p:cNvPr id="361" name="Google Shape;361;p36"/>
          <p:cNvSpPr txBox="1"/>
          <p:nvPr/>
        </p:nvSpPr>
        <p:spPr>
          <a:xfrm>
            <a:off x="840025" y="2601588"/>
            <a:ext cx="8142900" cy="369300"/>
          </a:xfrm>
          <a:prstGeom prst="rect">
            <a:avLst/>
          </a:prstGeom>
          <a:noFill/>
          <a:ln>
            <a:noFill/>
          </a:ln>
        </p:spPr>
        <p:txBody>
          <a:bodyPr spcFirstLastPara="1" wrap="square" lIns="91425" tIns="91425" rIns="91425" bIns="91425" anchor="t" anchorCtr="0">
            <a:spAutoFit/>
          </a:bodyPr>
          <a:lstStyle/>
          <a:p>
            <a:pPr marL="0" lvl="0" indent="0" algn="just" rtl="0">
              <a:lnSpc>
                <a:spcPct val="90000"/>
              </a:lnSpc>
              <a:spcBef>
                <a:spcPts val="0"/>
              </a:spcBef>
              <a:spcAft>
                <a:spcPts val="0"/>
              </a:spcAft>
              <a:buNone/>
            </a:pPr>
            <a:r>
              <a:rPr lang="en" sz="1200">
                <a:solidFill>
                  <a:srgbClr val="1C4587"/>
                </a:solidFill>
                <a:latin typeface="Lexend Deca Medium"/>
                <a:ea typeface="Lexend Deca Medium"/>
                <a:cs typeface="Lexend Deca Medium"/>
                <a:sym typeface="Lexend Deca Medium"/>
              </a:rPr>
              <a:t>Though there is a substantial increase in loan amounts but growth rates have reduced yearly.</a:t>
            </a:r>
            <a:endParaRPr sz="1200">
              <a:solidFill>
                <a:srgbClr val="1C4587"/>
              </a:solidFill>
              <a:latin typeface="Lexend Deca Medium"/>
              <a:ea typeface="Lexend Deca Medium"/>
              <a:cs typeface="Lexend Deca Medium"/>
              <a:sym typeface="Lexend Deca Medium"/>
            </a:endParaRPr>
          </a:p>
        </p:txBody>
      </p:sp>
      <p:sp>
        <p:nvSpPr>
          <p:cNvPr id="362" name="Google Shape;362;p36"/>
          <p:cNvSpPr txBox="1">
            <a:spLocks noGrp="1"/>
          </p:cNvSpPr>
          <p:nvPr>
            <p:ph type="title"/>
          </p:nvPr>
        </p:nvSpPr>
        <p:spPr>
          <a:xfrm>
            <a:off x="-65450" y="106300"/>
            <a:ext cx="7159500" cy="461700"/>
          </a:xfrm>
          <a:prstGeom prst="rect">
            <a:avLst/>
          </a:prstGeom>
          <a:solidFill>
            <a:schemeClr val="dk1"/>
          </a:solidFill>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Clr>
                <a:srgbClr val="00FDC8"/>
              </a:buClr>
              <a:buSzPts val="1200"/>
              <a:buFont typeface="Calibri"/>
              <a:buNone/>
            </a:pPr>
            <a:r>
              <a:rPr lang="en" sz="2400">
                <a:solidFill>
                  <a:schemeClr val="lt1"/>
                </a:solidFill>
              </a:rPr>
              <a:t>Analysis of Loan Amounts Over Time (KPI 1)</a:t>
            </a:r>
            <a:endParaRPr sz="35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7"/>
          <p:cNvSpPr/>
          <p:nvPr/>
        </p:nvSpPr>
        <p:spPr>
          <a:xfrm rot="10800000">
            <a:off x="89916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rot="10800000">
            <a:off x="8409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rot="10800000">
            <a:off x="8409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7"/>
          <p:cNvSpPr/>
          <p:nvPr/>
        </p:nvSpPr>
        <p:spPr>
          <a:xfrm rot="10800000">
            <a:off x="7844050" y="4134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7"/>
          <p:cNvSpPr/>
          <p:nvPr/>
        </p:nvSpPr>
        <p:spPr>
          <a:xfrm rot="10800000">
            <a:off x="7278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7"/>
          <p:cNvSpPr/>
          <p:nvPr/>
        </p:nvSpPr>
        <p:spPr>
          <a:xfrm rot="10800000">
            <a:off x="8409550" y="10146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7"/>
          <p:cNvSpPr/>
          <p:nvPr/>
        </p:nvSpPr>
        <p:spPr>
          <a:xfrm rot="10800000">
            <a:off x="7278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7"/>
          <p:cNvSpPr/>
          <p:nvPr/>
        </p:nvSpPr>
        <p:spPr>
          <a:xfrm rot="10800000">
            <a:off x="8409550" y="1664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7"/>
          <p:cNvSpPr/>
          <p:nvPr/>
        </p:nvSpPr>
        <p:spPr>
          <a:xfrm rot="10800000">
            <a:off x="7844050" y="10301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7"/>
          <p:cNvSpPr txBox="1"/>
          <p:nvPr/>
        </p:nvSpPr>
        <p:spPr>
          <a:xfrm>
            <a:off x="720000" y="1067958"/>
            <a:ext cx="77040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endParaRPr sz="1200">
              <a:solidFill>
                <a:schemeClr val="lt1"/>
              </a:solidFill>
              <a:latin typeface="Inter"/>
              <a:ea typeface="Inter"/>
              <a:cs typeface="Inter"/>
              <a:sym typeface="Inter"/>
            </a:endParaRPr>
          </a:p>
          <a:p>
            <a:pPr marL="0" lvl="0" indent="0" algn="l" rtl="0">
              <a:spcBef>
                <a:spcPts val="0"/>
              </a:spcBef>
              <a:spcAft>
                <a:spcPts val="0"/>
              </a:spcAft>
              <a:buNone/>
            </a:pPr>
            <a:endParaRPr sz="1200" b="1">
              <a:solidFill>
                <a:srgbClr val="6E6EE3"/>
              </a:solidFill>
              <a:latin typeface="Anaheim"/>
              <a:ea typeface="Anaheim"/>
              <a:cs typeface="Anaheim"/>
              <a:sym typeface="Anaheim"/>
            </a:endParaRPr>
          </a:p>
        </p:txBody>
      </p:sp>
      <p:sp>
        <p:nvSpPr>
          <p:cNvPr id="377" name="Google Shape;377;p37"/>
          <p:cNvSpPr txBox="1"/>
          <p:nvPr/>
        </p:nvSpPr>
        <p:spPr>
          <a:xfrm>
            <a:off x="449650" y="2647950"/>
            <a:ext cx="7775400" cy="1872900"/>
          </a:xfrm>
          <a:prstGeom prst="rect">
            <a:avLst/>
          </a:prstGeom>
          <a:noFill/>
          <a:ln>
            <a:noFill/>
          </a:ln>
        </p:spPr>
        <p:txBody>
          <a:bodyPr spcFirstLastPara="1" wrap="square" lIns="91425" tIns="91425" rIns="91425" bIns="91425" anchor="t" anchorCtr="0">
            <a:noAutofit/>
          </a:bodyPr>
          <a:lstStyle/>
          <a:p>
            <a:pPr marL="0" lvl="0" indent="0" algn="just" rtl="0">
              <a:lnSpc>
                <a:spcPct val="90000"/>
              </a:lnSpc>
              <a:spcBef>
                <a:spcPts val="0"/>
              </a:spcBef>
              <a:spcAft>
                <a:spcPts val="0"/>
              </a:spcAft>
              <a:buNone/>
            </a:pPr>
            <a:r>
              <a:rPr lang="en" sz="1500" b="1">
                <a:solidFill>
                  <a:srgbClr val="1C4587"/>
                </a:solidFill>
                <a:latin typeface="Lexend Deca"/>
                <a:ea typeface="Lexend Deca"/>
                <a:cs typeface="Lexend Deca"/>
                <a:sym typeface="Lexend Deca"/>
              </a:rPr>
              <a:t>Recommendations:</a:t>
            </a:r>
            <a:endParaRPr sz="1500" b="1">
              <a:solidFill>
                <a:srgbClr val="1C4587"/>
              </a:solidFill>
              <a:latin typeface="Lexend Deca"/>
              <a:ea typeface="Lexend Deca"/>
              <a:cs typeface="Lexend Deca"/>
              <a:sym typeface="Lexend Deca"/>
            </a:endParaRPr>
          </a:p>
          <a:p>
            <a:pPr marL="457200" lvl="0" indent="-304800" algn="just" rtl="0">
              <a:lnSpc>
                <a:spcPct val="90000"/>
              </a:lnSpc>
              <a:spcBef>
                <a:spcPts val="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Considering the salary bracket of less than 1 lakh, it is recommended to sanction a lower loan amount to Grade A, B, and C borrowers specifically for the purposes of debt consolidation and credit card management.</a:t>
            </a:r>
            <a:endParaRPr sz="1200">
              <a:solidFill>
                <a:srgbClr val="1C4587"/>
              </a:solidFill>
              <a:latin typeface="Lexend Deca Medium"/>
              <a:ea typeface="Lexend Deca Medium"/>
              <a:cs typeface="Lexend Deca Medium"/>
              <a:sym typeface="Lexend Deca Medium"/>
            </a:endParaRPr>
          </a:p>
          <a:p>
            <a:pPr marL="457200" lvl="0" indent="-304800" algn="just" rtl="0">
              <a:lnSpc>
                <a:spcPct val="90000"/>
              </a:lnSpc>
              <a:spcBef>
                <a:spcPts val="100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Bank should aim to diversify their loan portfolio across different grades and sub-grades. This strategy would help them to reduce risk by balancing higher-risk loans with lower-risk loans.</a:t>
            </a:r>
            <a:endParaRPr sz="1200">
              <a:solidFill>
                <a:srgbClr val="1C4587"/>
              </a:solidFill>
              <a:latin typeface="Lexend Deca Medium"/>
              <a:ea typeface="Lexend Deca Medium"/>
              <a:cs typeface="Lexend Deca Medium"/>
              <a:sym typeface="Lexend Deca Medium"/>
            </a:endParaRPr>
          </a:p>
          <a:p>
            <a:pPr marL="457200" lvl="0" indent="-304800" algn="just" rtl="0">
              <a:lnSpc>
                <a:spcPct val="90000"/>
              </a:lnSpc>
              <a:spcBef>
                <a:spcPts val="1000"/>
              </a:spcBef>
              <a:spcAft>
                <a:spcPts val="100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Educating customers  about the loan process, credit management, and responsible borrowing practices can contribute to better loan performance.</a:t>
            </a:r>
            <a:endParaRPr sz="1200">
              <a:solidFill>
                <a:srgbClr val="1C4587"/>
              </a:solidFill>
              <a:latin typeface="Lexend Deca"/>
              <a:ea typeface="Lexend Deca"/>
              <a:cs typeface="Lexend Deca"/>
              <a:sym typeface="Lexend Deca"/>
            </a:endParaRPr>
          </a:p>
        </p:txBody>
      </p:sp>
      <p:sp>
        <p:nvSpPr>
          <p:cNvPr id="378" name="Google Shape;378;p37"/>
          <p:cNvSpPr txBox="1"/>
          <p:nvPr/>
        </p:nvSpPr>
        <p:spPr>
          <a:xfrm>
            <a:off x="449650" y="917425"/>
            <a:ext cx="7315200" cy="1652100"/>
          </a:xfrm>
          <a:prstGeom prst="rect">
            <a:avLst/>
          </a:prstGeom>
          <a:noFill/>
          <a:ln>
            <a:noFill/>
          </a:ln>
        </p:spPr>
        <p:txBody>
          <a:bodyPr spcFirstLastPara="1" wrap="square" lIns="91425" tIns="91425" rIns="91425" bIns="91425" anchor="t" anchorCtr="0">
            <a:spAutoFit/>
          </a:bodyPr>
          <a:lstStyle/>
          <a:p>
            <a:pPr marL="0" lvl="0" indent="0" algn="just" rtl="0">
              <a:lnSpc>
                <a:spcPct val="90000"/>
              </a:lnSpc>
              <a:spcBef>
                <a:spcPts val="0"/>
              </a:spcBef>
              <a:spcAft>
                <a:spcPts val="0"/>
              </a:spcAft>
              <a:buNone/>
            </a:pPr>
            <a:r>
              <a:rPr lang="en" sz="1500" b="1">
                <a:solidFill>
                  <a:srgbClr val="1C4587"/>
                </a:solidFill>
                <a:latin typeface="Lexend Deca"/>
                <a:ea typeface="Lexend Deca"/>
                <a:cs typeface="Lexend Deca"/>
                <a:sym typeface="Lexend Deca"/>
              </a:rPr>
              <a:t>Analysis:</a:t>
            </a:r>
            <a:endParaRPr sz="1500" b="1">
              <a:solidFill>
                <a:srgbClr val="1C4587"/>
              </a:solidFill>
              <a:latin typeface="Lexend Deca"/>
              <a:ea typeface="Lexend Deca"/>
              <a:cs typeface="Lexend Deca"/>
              <a:sym typeface="Lexend Deca"/>
            </a:endParaRPr>
          </a:p>
          <a:p>
            <a:pPr marL="457200" marR="0" lvl="0" indent="-304800" algn="just" rtl="0">
              <a:lnSpc>
                <a:spcPct val="90000"/>
              </a:lnSpc>
              <a:spcBef>
                <a:spcPts val="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The total loan amount for Grade B is $161 M (30.35%), which is the highest among all grades.</a:t>
            </a:r>
            <a:endParaRPr sz="1200">
              <a:solidFill>
                <a:srgbClr val="1C4587"/>
              </a:solidFill>
              <a:latin typeface="Lexend Deca Medium"/>
              <a:ea typeface="Lexend Deca Medium"/>
              <a:cs typeface="Lexend Deca Medium"/>
              <a:sym typeface="Lexend Deca Medium"/>
            </a:endParaRPr>
          </a:p>
          <a:p>
            <a:pPr marL="457200" marR="0" lvl="0" indent="-304800" algn="just" rtl="0">
              <a:lnSpc>
                <a:spcPct val="90000"/>
              </a:lnSpc>
              <a:spcBef>
                <a:spcPts val="1000"/>
              </a:spcBef>
              <a:spcAft>
                <a:spcPts val="100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Overall, the analysis of grade and subgrade wise loan amounts provides an understanding of the distribution of loan amounts across different risk level categories. Higher-grade customers tend to have higher loan amounts, while lower-grade customers have relatively lower loan amounts.</a:t>
            </a:r>
            <a:endParaRPr sz="1200" u="sng">
              <a:solidFill>
                <a:srgbClr val="1C4587"/>
              </a:solidFill>
              <a:latin typeface="Lexend Deca Medium"/>
              <a:ea typeface="Lexend Deca Medium"/>
              <a:cs typeface="Lexend Deca Medium"/>
              <a:sym typeface="Lexend Deca Medium"/>
            </a:endParaRPr>
          </a:p>
        </p:txBody>
      </p:sp>
      <p:sp>
        <p:nvSpPr>
          <p:cNvPr id="379" name="Google Shape;379;p37"/>
          <p:cNvSpPr txBox="1">
            <a:spLocks noGrp="1"/>
          </p:cNvSpPr>
          <p:nvPr>
            <p:ph type="title"/>
          </p:nvPr>
        </p:nvSpPr>
        <p:spPr>
          <a:xfrm>
            <a:off x="-65450" y="117625"/>
            <a:ext cx="7159500" cy="799800"/>
          </a:xfrm>
          <a:prstGeom prst="rect">
            <a:avLst/>
          </a:prstGeom>
          <a:solidFill>
            <a:schemeClr val="dk1"/>
          </a:solidFill>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rPr>
              <a:t>Analyzing Revolving Balance Distribution by Grade and Subgrade (KPI 2)</a:t>
            </a:r>
            <a:endParaRPr sz="3500">
              <a:solidFill>
                <a:schemeClr val="lt1"/>
              </a:solidFill>
            </a:endParaRPr>
          </a:p>
        </p:txBody>
      </p:sp>
      <p:sp>
        <p:nvSpPr>
          <p:cNvPr id="380" name="Google Shape;380;p37"/>
          <p:cNvSpPr txBox="1"/>
          <p:nvPr/>
        </p:nvSpPr>
        <p:spPr>
          <a:xfrm>
            <a:off x="690250" y="2881500"/>
            <a:ext cx="114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8"/>
          <p:cNvSpPr/>
          <p:nvPr/>
        </p:nvSpPr>
        <p:spPr>
          <a:xfrm rot="10800000">
            <a:off x="89916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8"/>
          <p:cNvSpPr/>
          <p:nvPr/>
        </p:nvSpPr>
        <p:spPr>
          <a:xfrm rot="10800000">
            <a:off x="8409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rot="10800000">
            <a:off x="8409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rot="10800000">
            <a:off x="7844050" y="4134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rot="10800000">
            <a:off x="7278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8"/>
          <p:cNvSpPr/>
          <p:nvPr/>
        </p:nvSpPr>
        <p:spPr>
          <a:xfrm rot="10800000">
            <a:off x="8409550" y="10146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8"/>
          <p:cNvSpPr/>
          <p:nvPr/>
        </p:nvSpPr>
        <p:spPr>
          <a:xfrm rot="10800000">
            <a:off x="7278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8"/>
          <p:cNvSpPr/>
          <p:nvPr/>
        </p:nvSpPr>
        <p:spPr>
          <a:xfrm rot="10800000">
            <a:off x="8409550" y="1664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8"/>
          <p:cNvSpPr/>
          <p:nvPr/>
        </p:nvSpPr>
        <p:spPr>
          <a:xfrm rot="10800000">
            <a:off x="7844050" y="10301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8"/>
          <p:cNvSpPr/>
          <p:nvPr/>
        </p:nvSpPr>
        <p:spPr>
          <a:xfrm>
            <a:off x="3575330" y="1637150"/>
            <a:ext cx="1343400" cy="1322100"/>
          </a:xfrm>
          <a:prstGeom prst="ellipse">
            <a:avLst/>
          </a:prstGeom>
          <a:solidFill>
            <a:schemeClr val="lt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8"/>
          <p:cNvSpPr txBox="1"/>
          <p:nvPr/>
        </p:nvSpPr>
        <p:spPr>
          <a:xfrm>
            <a:off x="460800" y="890413"/>
            <a:ext cx="7304100" cy="9696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500" b="1">
                <a:solidFill>
                  <a:srgbClr val="1C4587"/>
                </a:solidFill>
                <a:latin typeface="Lexend Deca"/>
                <a:ea typeface="Lexend Deca"/>
                <a:cs typeface="Lexend Deca"/>
                <a:sym typeface="Lexend Deca"/>
              </a:rPr>
              <a:t>Analysis:</a:t>
            </a:r>
            <a:endParaRPr sz="1500" b="1">
              <a:solidFill>
                <a:schemeClr val="lt1"/>
              </a:solidFill>
            </a:endParaRPr>
          </a:p>
          <a:p>
            <a:pPr marL="457200" lvl="0" indent="-304800" algn="just" rtl="0">
              <a:spcBef>
                <a:spcPts val="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Most of the verification status is verified and source verified, but loan for the purpose of debt consolidation and credit card is not verified that’s why revolving balance is more in this category.</a:t>
            </a:r>
            <a:endParaRPr>
              <a:solidFill>
                <a:srgbClr val="1C4587"/>
              </a:solidFill>
              <a:latin typeface="Inter"/>
              <a:ea typeface="Inter"/>
              <a:cs typeface="Inter"/>
              <a:sym typeface="Inter"/>
            </a:endParaRPr>
          </a:p>
        </p:txBody>
      </p:sp>
      <p:sp>
        <p:nvSpPr>
          <p:cNvPr id="396" name="Google Shape;396;p38"/>
          <p:cNvSpPr txBox="1"/>
          <p:nvPr/>
        </p:nvSpPr>
        <p:spPr>
          <a:xfrm>
            <a:off x="460800" y="2756200"/>
            <a:ext cx="7764300" cy="1898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rgbClr val="1C4587"/>
                </a:solidFill>
                <a:latin typeface="Lexend Deca"/>
                <a:ea typeface="Lexend Deca"/>
                <a:cs typeface="Lexend Deca"/>
                <a:sym typeface="Lexend Deca"/>
              </a:rPr>
              <a:t>Recommendations:</a:t>
            </a:r>
            <a:endParaRPr sz="1500" b="1">
              <a:solidFill>
                <a:schemeClr val="lt1"/>
              </a:solidFill>
            </a:endParaRPr>
          </a:p>
          <a:p>
            <a:pPr marL="457200" lvl="0" indent="-317500" algn="just" rtl="0">
              <a:spcBef>
                <a:spcPts val="0"/>
              </a:spcBef>
              <a:spcAft>
                <a:spcPts val="0"/>
              </a:spcAft>
              <a:buClr>
                <a:srgbClr val="1C4587"/>
              </a:buClr>
              <a:buSzPts val="1400"/>
              <a:buChar char="●"/>
            </a:pPr>
            <a:r>
              <a:rPr lang="en" sz="1200">
                <a:solidFill>
                  <a:srgbClr val="1C4587"/>
                </a:solidFill>
                <a:latin typeface="Lexend Deca Medium"/>
                <a:ea typeface="Lexend Deca Medium"/>
                <a:cs typeface="Lexend Deca Medium"/>
                <a:sym typeface="Lexend Deca Medium"/>
              </a:rPr>
              <a:t>Strengthening the verification process by implementing stricter measures to verify the information provided by borrowers, such as income verification, employment checks, and identification verification. This can help ensure that borrowers' financial information is accurate and reliable.</a:t>
            </a:r>
            <a:endParaRPr sz="1200">
              <a:solidFill>
                <a:srgbClr val="1C4587"/>
              </a:solidFill>
              <a:latin typeface="Lexend Deca Medium"/>
              <a:ea typeface="Lexend Deca Medium"/>
              <a:cs typeface="Lexend Deca Medium"/>
              <a:sym typeface="Lexend Deca Medium"/>
            </a:endParaRPr>
          </a:p>
          <a:p>
            <a:pPr marL="457200" lvl="0" indent="-317500" algn="l" rtl="0">
              <a:spcBef>
                <a:spcPts val="1000"/>
              </a:spcBef>
              <a:spcAft>
                <a:spcPts val="1000"/>
              </a:spcAft>
              <a:buClr>
                <a:srgbClr val="1C4587"/>
              </a:buClr>
              <a:buSzPts val="1400"/>
              <a:buChar char="●"/>
            </a:pPr>
            <a:r>
              <a:rPr lang="en" sz="1200">
                <a:solidFill>
                  <a:srgbClr val="1C4587"/>
                </a:solidFill>
                <a:latin typeface="Lexend Deca Medium"/>
                <a:ea typeface="Lexend Deca Medium"/>
                <a:cs typeface="Lexend Deca Medium"/>
                <a:sym typeface="Lexend Deca Medium"/>
              </a:rPr>
              <a:t>Bank  may consider verified customers as lower risk due to the verification process and higher loan amounts. However, it's important to conduct ongoing monitoring to ensure the continued financial stability of these customers.</a:t>
            </a:r>
            <a:endParaRPr sz="1200">
              <a:solidFill>
                <a:srgbClr val="1C4587"/>
              </a:solidFill>
              <a:latin typeface="Lexend Deca Medium"/>
              <a:ea typeface="Lexend Deca Medium"/>
              <a:cs typeface="Lexend Deca Medium"/>
              <a:sym typeface="Lexend Deca Medium"/>
            </a:endParaRPr>
          </a:p>
        </p:txBody>
      </p:sp>
      <p:sp>
        <p:nvSpPr>
          <p:cNvPr id="397" name="Google Shape;397;p38"/>
          <p:cNvSpPr/>
          <p:nvPr/>
        </p:nvSpPr>
        <p:spPr>
          <a:xfrm>
            <a:off x="3575330" y="1637150"/>
            <a:ext cx="1343400" cy="1322100"/>
          </a:xfrm>
          <a:prstGeom prst="pie">
            <a:avLst>
              <a:gd name="adj1" fmla="val 0"/>
              <a:gd name="adj2" fmla="val 16200000"/>
            </a:avLst>
          </a:prstGeom>
          <a:solidFill>
            <a:schemeClr val="dk2"/>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8" name="Google Shape;398;p38"/>
          <p:cNvCxnSpPr/>
          <p:nvPr/>
        </p:nvCxnSpPr>
        <p:spPr>
          <a:xfrm flipH="1">
            <a:off x="3634469" y="2290763"/>
            <a:ext cx="627000" cy="293100"/>
          </a:xfrm>
          <a:prstGeom prst="straightConnector1">
            <a:avLst/>
          </a:prstGeom>
          <a:noFill/>
          <a:ln w="19050" cap="flat" cmpd="sng">
            <a:solidFill>
              <a:schemeClr val="lt1"/>
            </a:solidFill>
            <a:prstDash val="solid"/>
            <a:round/>
            <a:headEnd type="none" w="med" len="med"/>
            <a:tailEnd type="none" w="med" len="med"/>
          </a:ln>
          <a:effectLst>
            <a:outerShdw blurRad="57150" dist="19050" dir="5400000" algn="bl" rotWithShape="0">
              <a:srgbClr val="000000">
                <a:alpha val="50000"/>
              </a:srgbClr>
            </a:outerShdw>
          </a:effectLst>
        </p:spPr>
      </p:cxnSp>
      <p:sp>
        <p:nvSpPr>
          <p:cNvPr id="399" name="Google Shape;399;p38"/>
          <p:cNvSpPr txBox="1"/>
          <p:nvPr/>
        </p:nvSpPr>
        <p:spPr>
          <a:xfrm>
            <a:off x="5135850" y="2031050"/>
            <a:ext cx="18738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2"/>
                </a:solidFill>
                <a:latin typeface="Lexend Deca ExtraBold"/>
                <a:ea typeface="Lexend Deca ExtraBold"/>
                <a:cs typeface="Lexend Deca ExtraBold"/>
                <a:sym typeface="Lexend Deca ExtraBold"/>
              </a:rPr>
              <a:t>NOT VERIFIED</a:t>
            </a:r>
            <a:endParaRPr sz="1500">
              <a:solidFill>
                <a:schemeClr val="dk2"/>
              </a:solidFill>
              <a:latin typeface="Lexend Deca ExtraBold"/>
              <a:ea typeface="Lexend Deca ExtraBold"/>
              <a:cs typeface="Lexend Deca ExtraBold"/>
              <a:sym typeface="Lexend Deca ExtraBold"/>
            </a:endParaRPr>
          </a:p>
        </p:txBody>
      </p:sp>
      <p:sp>
        <p:nvSpPr>
          <p:cNvPr id="400" name="Google Shape;400;p38"/>
          <p:cNvSpPr txBox="1"/>
          <p:nvPr/>
        </p:nvSpPr>
        <p:spPr>
          <a:xfrm>
            <a:off x="3742778" y="2286120"/>
            <a:ext cx="1175700" cy="5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92929"/>
                </a:solidFill>
                <a:latin typeface="Lexend Deca ExtraBold"/>
                <a:ea typeface="Lexend Deca ExtraBold"/>
                <a:cs typeface="Lexend Deca ExtraBold"/>
                <a:sym typeface="Lexend Deca ExtraBold"/>
              </a:rPr>
              <a:t>Debt consolidation</a:t>
            </a:r>
            <a:endParaRPr sz="1000">
              <a:solidFill>
                <a:srgbClr val="292929"/>
              </a:solidFill>
              <a:latin typeface="Lexend Deca ExtraBold"/>
              <a:ea typeface="Lexend Deca ExtraBold"/>
              <a:cs typeface="Lexend Deca ExtraBold"/>
              <a:sym typeface="Lexend Deca ExtraBold"/>
            </a:endParaRPr>
          </a:p>
        </p:txBody>
      </p:sp>
      <p:sp>
        <p:nvSpPr>
          <p:cNvPr id="401" name="Google Shape;401;p38"/>
          <p:cNvSpPr txBox="1"/>
          <p:nvPr/>
        </p:nvSpPr>
        <p:spPr>
          <a:xfrm>
            <a:off x="3424000" y="1803623"/>
            <a:ext cx="929100" cy="5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92929"/>
                </a:solidFill>
                <a:latin typeface="Lexend Deca ExtraBold"/>
                <a:ea typeface="Lexend Deca ExtraBold"/>
                <a:cs typeface="Lexend Deca ExtraBold"/>
                <a:sym typeface="Lexend Deca ExtraBold"/>
              </a:rPr>
              <a:t>Credit Card</a:t>
            </a:r>
            <a:endParaRPr sz="1000">
              <a:solidFill>
                <a:srgbClr val="292929"/>
              </a:solidFill>
              <a:latin typeface="Lexend Deca ExtraBold"/>
              <a:ea typeface="Lexend Deca ExtraBold"/>
              <a:cs typeface="Lexend Deca ExtraBold"/>
              <a:sym typeface="Lexend Deca ExtraBold"/>
            </a:endParaRPr>
          </a:p>
        </p:txBody>
      </p:sp>
      <p:sp>
        <p:nvSpPr>
          <p:cNvPr id="402" name="Google Shape;402;p38"/>
          <p:cNvSpPr txBox="1"/>
          <p:nvPr/>
        </p:nvSpPr>
        <p:spPr>
          <a:xfrm>
            <a:off x="4098936" y="1803623"/>
            <a:ext cx="929100" cy="5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92929"/>
                </a:solidFill>
                <a:latin typeface="Lexend Deca ExtraBold"/>
                <a:ea typeface="Lexend Deca ExtraBold"/>
                <a:cs typeface="Lexend Deca ExtraBold"/>
                <a:sym typeface="Lexend Deca ExtraBold"/>
              </a:rPr>
              <a:t>Others</a:t>
            </a:r>
            <a:endParaRPr sz="1000">
              <a:solidFill>
                <a:srgbClr val="292929"/>
              </a:solidFill>
              <a:latin typeface="Lexend Deca ExtraBold"/>
              <a:ea typeface="Lexend Deca ExtraBold"/>
              <a:cs typeface="Lexend Deca ExtraBold"/>
              <a:sym typeface="Lexend Deca ExtraBold"/>
            </a:endParaRPr>
          </a:p>
        </p:txBody>
      </p:sp>
      <p:sp>
        <p:nvSpPr>
          <p:cNvPr id="403" name="Google Shape;403;p38"/>
          <p:cNvSpPr txBox="1">
            <a:spLocks noGrp="1"/>
          </p:cNvSpPr>
          <p:nvPr>
            <p:ph type="title"/>
          </p:nvPr>
        </p:nvSpPr>
        <p:spPr>
          <a:xfrm>
            <a:off x="-65450" y="117625"/>
            <a:ext cx="7159500" cy="799800"/>
          </a:xfrm>
          <a:prstGeom prst="rect">
            <a:avLst/>
          </a:prstGeom>
          <a:solidFill>
            <a:schemeClr val="dk1"/>
          </a:solidFill>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rPr>
              <a:t>Total Payment Breakdown: Verified vs. Non-Verified Status (KPI 3)</a:t>
            </a:r>
            <a:endParaRPr sz="24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grpSp>
        <p:nvGrpSpPr>
          <p:cNvPr id="408" name="Google Shape;408;p39"/>
          <p:cNvGrpSpPr/>
          <p:nvPr/>
        </p:nvGrpSpPr>
        <p:grpSpPr>
          <a:xfrm>
            <a:off x="6713050" y="-153850"/>
            <a:ext cx="2659600" cy="2199475"/>
            <a:chOff x="6713050" y="-153850"/>
            <a:chExt cx="2659600" cy="2199475"/>
          </a:xfrm>
        </p:grpSpPr>
        <p:sp>
          <p:nvSpPr>
            <p:cNvPr id="409" name="Google Shape;409;p39"/>
            <p:cNvSpPr/>
            <p:nvPr/>
          </p:nvSpPr>
          <p:spPr>
            <a:xfrm rot="10800000">
              <a:off x="89916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9"/>
            <p:cNvSpPr/>
            <p:nvPr/>
          </p:nvSpPr>
          <p:spPr>
            <a:xfrm rot="10800000">
              <a:off x="8409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9"/>
            <p:cNvSpPr/>
            <p:nvPr/>
          </p:nvSpPr>
          <p:spPr>
            <a:xfrm rot="10800000">
              <a:off x="8409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9"/>
            <p:cNvSpPr/>
            <p:nvPr/>
          </p:nvSpPr>
          <p:spPr>
            <a:xfrm rot="10800000">
              <a:off x="7844050" y="4134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9"/>
            <p:cNvSpPr/>
            <p:nvPr/>
          </p:nvSpPr>
          <p:spPr>
            <a:xfrm rot="10800000">
              <a:off x="7278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9"/>
            <p:cNvSpPr/>
            <p:nvPr/>
          </p:nvSpPr>
          <p:spPr>
            <a:xfrm rot="10800000">
              <a:off x="8409550" y="10146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9"/>
            <p:cNvSpPr/>
            <p:nvPr/>
          </p:nvSpPr>
          <p:spPr>
            <a:xfrm rot="10800000">
              <a:off x="67130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9"/>
            <p:cNvSpPr/>
            <p:nvPr/>
          </p:nvSpPr>
          <p:spPr>
            <a:xfrm rot="10800000">
              <a:off x="7278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9"/>
            <p:cNvSpPr/>
            <p:nvPr/>
          </p:nvSpPr>
          <p:spPr>
            <a:xfrm rot="10800000">
              <a:off x="8409550" y="1664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9"/>
            <p:cNvSpPr/>
            <p:nvPr/>
          </p:nvSpPr>
          <p:spPr>
            <a:xfrm rot="10800000">
              <a:off x="7844050" y="10301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 name="Google Shape;419;p39"/>
          <p:cNvSpPr txBox="1"/>
          <p:nvPr/>
        </p:nvSpPr>
        <p:spPr>
          <a:xfrm>
            <a:off x="446875" y="1146025"/>
            <a:ext cx="7327800" cy="1154400"/>
          </a:xfrm>
          <a:prstGeom prst="rect">
            <a:avLst/>
          </a:prstGeom>
          <a:noFill/>
          <a:ln>
            <a:noFill/>
          </a:ln>
        </p:spPr>
        <p:txBody>
          <a:bodyPr spcFirstLastPara="1" wrap="square" lIns="91425" tIns="91425" rIns="91425" bIns="91425" anchor="t" anchorCtr="0">
            <a:spAutoFit/>
          </a:bodyPr>
          <a:lstStyle/>
          <a:p>
            <a:pPr marL="0" lvl="0" indent="0" algn="just" rtl="0">
              <a:lnSpc>
                <a:spcPct val="90000"/>
              </a:lnSpc>
              <a:spcBef>
                <a:spcPts val="0"/>
              </a:spcBef>
              <a:spcAft>
                <a:spcPts val="0"/>
              </a:spcAft>
              <a:buNone/>
            </a:pPr>
            <a:r>
              <a:rPr lang="en" sz="1500" b="1">
                <a:solidFill>
                  <a:srgbClr val="1C4587"/>
                </a:solidFill>
                <a:latin typeface="Lexend Deca"/>
                <a:ea typeface="Lexend Deca"/>
                <a:cs typeface="Lexend Deca"/>
                <a:sym typeface="Lexend Deca"/>
              </a:rPr>
              <a:t>Analysis:</a:t>
            </a:r>
            <a:endParaRPr sz="1300" b="1">
              <a:solidFill>
                <a:srgbClr val="212121"/>
              </a:solidFill>
              <a:latin typeface="Calibri"/>
              <a:ea typeface="Calibri"/>
              <a:cs typeface="Calibri"/>
              <a:sym typeface="Calibri"/>
            </a:endParaRPr>
          </a:p>
          <a:p>
            <a:pPr marL="0" lvl="0" indent="0" algn="just" rtl="0">
              <a:spcBef>
                <a:spcPts val="0"/>
              </a:spcBef>
              <a:spcAft>
                <a:spcPts val="0"/>
              </a:spcAft>
              <a:buClr>
                <a:srgbClr val="00FDC8"/>
              </a:buClr>
              <a:buSzPts val="1100"/>
              <a:buFont typeface="Arial"/>
              <a:buNone/>
            </a:pPr>
            <a:endParaRPr sz="1200" b="1">
              <a:solidFill>
                <a:srgbClr val="212121"/>
              </a:solidFill>
              <a:latin typeface="Calibri"/>
              <a:ea typeface="Calibri"/>
              <a:cs typeface="Calibri"/>
              <a:sym typeface="Calibri"/>
            </a:endParaRPr>
          </a:p>
          <a:p>
            <a:pPr marL="457200" lvl="0" indent="-304800" algn="just" rtl="0">
              <a:spcBef>
                <a:spcPts val="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We have understood that California (CA) has the highest number of loans (7,099), followed by New York (NY) with 3,812 loans and Texas (TX) with 2,727 loans. This indicates that these states have a relatively higher demand for loans.</a:t>
            </a:r>
            <a:endParaRPr sz="1200">
              <a:solidFill>
                <a:srgbClr val="1C4587"/>
              </a:solidFill>
              <a:latin typeface="Lexend Deca Medium"/>
              <a:ea typeface="Lexend Deca Medium"/>
              <a:cs typeface="Lexend Deca Medium"/>
              <a:sym typeface="Lexend Deca Medium"/>
            </a:endParaRPr>
          </a:p>
        </p:txBody>
      </p:sp>
      <p:sp>
        <p:nvSpPr>
          <p:cNvPr id="420" name="Google Shape;420;p39"/>
          <p:cNvSpPr txBox="1"/>
          <p:nvPr/>
        </p:nvSpPr>
        <p:spPr>
          <a:xfrm>
            <a:off x="446875" y="2529025"/>
            <a:ext cx="7776900" cy="17085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500" b="1">
                <a:solidFill>
                  <a:srgbClr val="1C4587"/>
                </a:solidFill>
                <a:latin typeface="Lexend Deca"/>
                <a:ea typeface="Lexend Deca"/>
                <a:cs typeface="Lexend Deca"/>
                <a:sym typeface="Lexend Deca"/>
              </a:rPr>
              <a:t>Recommendations:</a:t>
            </a:r>
            <a:endParaRPr sz="1300" b="1">
              <a:solidFill>
                <a:srgbClr val="1C4587"/>
              </a:solidFill>
              <a:latin typeface="Lexend Deca"/>
              <a:ea typeface="Lexend Deca"/>
              <a:cs typeface="Lexend Deca"/>
              <a:sym typeface="Lexend Deca"/>
            </a:endParaRPr>
          </a:p>
          <a:p>
            <a:pPr marL="0" lvl="0" indent="0" algn="just" rtl="0">
              <a:spcBef>
                <a:spcPts val="0"/>
              </a:spcBef>
              <a:spcAft>
                <a:spcPts val="0"/>
              </a:spcAft>
              <a:buNone/>
            </a:pPr>
            <a:endParaRPr sz="1200">
              <a:solidFill>
                <a:srgbClr val="1C4587"/>
              </a:solidFill>
              <a:latin typeface="Lexend Deca Medium"/>
              <a:ea typeface="Lexend Deca Medium"/>
              <a:cs typeface="Lexend Deca Medium"/>
              <a:sym typeface="Lexend Deca Medium"/>
            </a:endParaRPr>
          </a:p>
          <a:p>
            <a:pPr marL="457200" lvl="0" indent="-304800" algn="just" rtl="0">
              <a:spcBef>
                <a:spcPts val="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By identifying states with high loan demand and modifying marketing strategies accordingly. </a:t>
            </a:r>
            <a:endParaRPr sz="1200">
              <a:solidFill>
                <a:srgbClr val="1C4587"/>
              </a:solidFill>
              <a:latin typeface="Lexend Deca Medium"/>
              <a:ea typeface="Lexend Deca Medium"/>
              <a:cs typeface="Lexend Deca Medium"/>
              <a:sym typeface="Lexend Deca Medium"/>
            </a:endParaRPr>
          </a:p>
          <a:p>
            <a:pPr marL="0" lvl="0" indent="0" algn="just" rtl="0">
              <a:spcBef>
                <a:spcPts val="0"/>
              </a:spcBef>
              <a:spcAft>
                <a:spcPts val="0"/>
              </a:spcAft>
              <a:buNone/>
            </a:pPr>
            <a:endParaRPr sz="1200">
              <a:solidFill>
                <a:srgbClr val="1C4587"/>
              </a:solidFill>
              <a:latin typeface="Lexend Deca Medium"/>
              <a:ea typeface="Lexend Deca Medium"/>
              <a:cs typeface="Lexend Deca Medium"/>
              <a:sym typeface="Lexend Deca Medium"/>
            </a:endParaRPr>
          </a:p>
          <a:p>
            <a:pPr marL="457200" lvl="0" indent="-304800" algn="just" rtl="0">
              <a:spcBef>
                <a:spcPts val="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Bank can consider focusing their efforts on states with low loan counts to expand their customer base and increase their lending activities.</a:t>
            </a:r>
            <a:endParaRPr sz="1200">
              <a:solidFill>
                <a:srgbClr val="1C4587"/>
              </a:solidFill>
              <a:latin typeface="Lexend Deca Medium"/>
              <a:ea typeface="Lexend Deca Medium"/>
              <a:cs typeface="Lexend Deca Medium"/>
              <a:sym typeface="Lexend Deca Medium"/>
            </a:endParaRPr>
          </a:p>
          <a:p>
            <a:pPr marL="0" lvl="0" indent="0" algn="just" rtl="0">
              <a:spcBef>
                <a:spcPts val="0"/>
              </a:spcBef>
              <a:spcAft>
                <a:spcPts val="0"/>
              </a:spcAft>
              <a:buNone/>
            </a:pPr>
            <a:endParaRPr sz="1200">
              <a:solidFill>
                <a:srgbClr val="1C4587"/>
              </a:solidFill>
              <a:latin typeface="Lexend Deca Medium"/>
              <a:ea typeface="Lexend Deca Medium"/>
              <a:cs typeface="Lexend Deca Medium"/>
              <a:sym typeface="Lexend Deca Medium"/>
            </a:endParaRPr>
          </a:p>
          <a:p>
            <a:pPr marL="457200" lvl="0" indent="-304800" algn="just" rtl="0">
              <a:spcBef>
                <a:spcPts val="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Try to Recover Loan Amount from CA &amp; NY state having annual income Less than 3 Lakh.</a:t>
            </a:r>
            <a:endParaRPr>
              <a:latin typeface="Inter"/>
              <a:ea typeface="Inter"/>
              <a:cs typeface="Inter"/>
              <a:sym typeface="Inter"/>
            </a:endParaRPr>
          </a:p>
        </p:txBody>
      </p:sp>
      <p:sp>
        <p:nvSpPr>
          <p:cNvPr id="421" name="Google Shape;421;p39"/>
          <p:cNvSpPr txBox="1">
            <a:spLocks noGrp="1"/>
          </p:cNvSpPr>
          <p:nvPr>
            <p:ph type="title"/>
          </p:nvPr>
        </p:nvSpPr>
        <p:spPr>
          <a:xfrm>
            <a:off x="-65450" y="117625"/>
            <a:ext cx="7159500" cy="799800"/>
          </a:xfrm>
          <a:prstGeom prst="rect">
            <a:avLst/>
          </a:prstGeom>
          <a:solidFill>
            <a:schemeClr val="dk1"/>
          </a:solidFill>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rPr>
              <a:t>Loan Status Breakdown: State-wise and Month-wise Analysis (KPI 4)</a:t>
            </a:r>
            <a:endParaRPr sz="24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7" name="Google Shape;427;p40"/>
          <p:cNvSpPr/>
          <p:nvPr/>
        </p:nvSpPr>
        <p:spPr>
          <a:xfrm rot="10800000">
            <a:off x="89916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rot="10800000">
            <a:off x="8409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0"/>
          <p:cNvSpPr/>
          <p:nvPr/>
        </p:nvSpPr>
        <p:spPr>
          <a:xfrm rot="10800000">
            <a:off x="8409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0"/>
          <p:cNvSpPr/>
          <p:nvPr/>
        </p:nvSpPr>
        <p:spPr>
          <a:xfrm rot="10800000">
            <a:off x="7844050" y="413400"/>
            <a:ext cx="381000" cy="381000"/>
          </a:xfrm>
          <a:prstGeom prst="ellipse">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rot="10800000">
            <a:off x="7278550" y="4134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rot="10800000">
            <a:off x="8409550" y="101467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rot="10800000">
            <a:off x="7278550" y="-15385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rot="10800000">
            <a:off x="8409550" y="1664625"/>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rot="10800000">
            <a:off x="7844050" y="1030100"/>
            <a:ext cx="381000" cy="381000"/>
          </a:xfrm>
          <a:prstGeom prst="ellipse">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txBox="1"/>
          <p:nvPr/>
        </p:nvSpPr>
        <p:spPr>
          <a:xfrm>
            <a:off x="442950" y="1474725"/>
            <a:ext cx="8258100" cy="141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rgbClr val="1C4587"/>
                </a:solidFill>
                <a:latin typeface="Lexend Deca"/>
                <a:ea typeface="Lexend Deca"/>
                <a:cs typeface="Lexend Deca"/>
                <a:sym typeface="Lexend Deca"/>
              </a:rPr>
              <a:t>Analysis</a:t>
            </a:r>
            <a:endParaRPr sz="1200" b="1">
              <a:solidFill>
                <a:schemeClr val="lt1"/>
              </a:solidFill>
              <a:latin typeface="Calibri"/>
              <a:ea typeface="Calibri"/>
              <a:cs typeface="Calibri"/>
              <a:sym typeface="Calibri"/>
            </a:endParaRPr>
          </a:p>
          <a:p>
            <a:pPr marL="457200" marR="0" lvl="0" indent="-304800" algn="l" rtl="0">
              <a:lnSpc>
                <a:spcPct val="100000"/>
              </a:lnSpc>
              <a:spcBef>
                <a:spcPts val="1000"/>
              </a:spcBef>
              <a:spcAft>
                <a:spcPts val="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As per the analysis, mortgage has the highest loan count, i.e. significant number of customers who have mortgages on their properties. </a:t>
            </a:r>
            <a:endParaRPr sz="1200">
              <a:solidFill>
                <a:srgbClr val="1C4587"/>
              </a:solidFill>
              <a:latin typeface="Lexend Deca Medium"/>
              <a:ea typeface="Lexend Deca Medium"/>
              <a:cs typeface="Lexend Deca Medium"/>
              <a:sym typeface="Lexend Deca Medium"/>
            </a:endParaRPr>
          </a:p>
          <a:p>
            <a:pPr marL="457200" marR="0" lvl="0" indent="-304800" algn="l" rtl="0">
              <a:lnSpc>
                <a:spcPct val="100000"/>
              </a:lnSpc>
              <a:spcBef>
                <a:spcPts val="1000"/>
              </a:spcBef>
              <a:spcAft>
                <a:spcPts val="100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Rent is the second most common home ownership status, indicating a large number of customers who are renting their homes.</a:t>
            </a:r>
            <a:endParaRPr sz="1200">
              <a:solidFill>
                <a:schemeClr val="lt1"/>
              </a:solidFill>
              <a:latin typeface="Calibri"/>
              <a:ea typeface="Calibri"/>
              <a:cs typeface="Calibri"/>
              <a:sym typeface="Calibri"/>
            </a:endParaRPr>
          </a:p>
        </p:txBody>
      </p:sp>
      <p:sp>
        <p:nvSpPr>
          <p:cNvPr id="438" name="Google Shape;438;p40"/>
          <p:cNvSpPr txBox="1">
            <a:spLocks noGrp="1"/>
          </p:cNvSpPr>
          <p:nvPr>
            <p:ph type="title"/>
          </p:nvPr>
        </p:nvSpPr>
        <p:spPr>
          <a:xfrm>
            <a:off x="-65450" y="117625"/>
            <a:ext cx="7344000" cy="799800"/>
          </a:xfrm>
          <a:prstGeom prst="rect">
            <a:avLst/>
          </a:prstGeom>
          <a:solidFill>
            <a:schemeClr val="dk1"/>
          </a:solidFill>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chemeClr val="lt1"/>
                </a:solidFill>
              </a:rPr>
              <a:t>Statistical Overview of Home Ownership (KPI 5)</a:t>
            </a:r>
            <a:endParaRPr sz="2400" dirty="0">
              <a:solidFill>
                <a:schemeClr val="lt1"/>
              </a:solidFill>
            </a:endParaRPr>
          </a:p>
        </p:txBody>
      </p:sp>
      <p:sp>
        <p:nvSpPr>
          <p:cNvPr id="439" name="Google Shape;439;p40"/>
          <p:cNvSpPr txBox="1"/>
          <p:nvPr/>
        </p:nvSpPr>
        <p:spPr>
          <a:xfrm>
            <a:off x="443025" y="3404775"/>
            <a:ext cx="8258100" cy="91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rgbClr val="1C4587"/>
                </a:solidFill>
                <a:latin typeface="Lexend Deca"/>
                <a:ea typeface="Lexend Deca"/>
                <a:cs typeface="Lexend Deca"/>
                <a:sym typeface="Lexend Deca"/>
              </a:rPr>
              <a:t>Recommendations</a:t>
            </a:r>
            <a:endParaRPr sz="1200" b="1">
              <a:solidFill>
                <a:schemeClr val="lt1"/>
              </a:solidFill>
              <a:latin typeface="Calibri"/>
              <a:ea typeface="Calibri"/>
              <a:cs typeface="Calibri"/>
              <a:sym typeface="Calibri"/>
            </a:endParaRPr>
          </a:p>
          <a:p>
            <a:pPr marL="457200" lvl="0" indent="-304800" algn="l" rtl="0">
              <a:spcBef>
                <a:spcPts val="1000"/>
              </a:spcBef>
              <a:spcAft>
                <a:spcPts val="1000"/>
              </a:spcAft>
              <a:buClr>
                <a:srgbClr val="1C4587"/>
              </a:buClr>
              <a:buSzPts val="1200"/>
              <a:buFont typeface="Lexend Deca Medium"/>
              <a:buChar char="●"/>
            </a:pPr>
            <a:r>
              <a:rPr lang="en" sz="1200">
                <a:solidFill>
                  <a:srgbClr val="1C4587"/>
                </a:solidFill>
                <a:latin typeface="Lexend Deca Medium"/>
                <a:ea typeface="Lexend Deca Medium"/>
                <a:cs typeface="Lexend Deca Medium"/>
                <a:sym typeface="Lexend Deca Medium"/>
              </a:rPr>
              <a:t>Collaborate with real estate agents, property managers, or landlords to establish referral programs. This can help reach potential customers within the real estate industry.</a:t>
            </a:r>
            <a:endParaRPr>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name="Bank Loan Proposal by Slidesgo">
  <a:themeElements>
    <a:clrScheme name="Simple Light">
      <a:dk1>
        <a:srgbClr val="FFFFFF"/>
      </a:dk1>
      <a:lt1>
        <a:srgbClr val="5680BC"/>
      </a:lt1>
      <a:dk2>
        <a:srgbClr val="6BBD9B"/>
      </a:dk2>
      <a:lt2>
        <a:srgbClr val="9BBEEE"/>
      </a:lt2>
      <a:accent1>
        <a:srgbClr val="EFEFEF"/>
      </a:accent1>
      <a:accent2>
        <a:srgbClr val="FFFFFF"/>
      </a:accent2>
      <a:accent3>
        <a:srgbClr val="FFFFFF"/>
      </a:accent3>
      <a:accent4>
        <a:srgbClr val="FFFFFF"/>
      </a:accent4>
      <a:accent5>
        <a:srgbClr val="FFFFFF"/>
      </a:accent5>
      <a:accent6>
        <a:srgbClr val="FFFFFF"/>
      </a:accent6>
      <a:hlink>
        <a:srgbClr val="5680B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991</Words>
  <Application>Microsoft Office PowerPoint</Application>
  <PresentationFormat>On-screen Show (16:9)</PresentationFormat>
  <Paragraphs>103</Paragraphs>
  <Slides>18</Slides>
  <Notes>18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Lexend Deca</vt:lpstr>
      <vt:lpstr>Lexend Deca ExtraBold</vt:lpstr>
      <vt:lpstr>Lexend Deca Medium</vt:lpstr>
      <vt:lpstr>Roboto</vt:lpstr>
      <vt:lpstr>Anaheim</vt:lpstr>
      <vt:lpstr>Lexend Deca SemiBold</vt:lpstr>
      <vt:lpstr>Calibri</vt:lpstr>
      <vt:lpstr>Bebas Neue</vt:lpstr>
      <vt:lpstr>Inter</vt:lpstr>
      <vt:lpstr>Arial</vt:lpstr>
      <vt:lpstr>Bank Loan Proposal by Slidesgo</vt:lpstr>
      <vt:lpstr>BANK PERFORMANCE ANALYSIS</vt:lpstr>
      <vt:lpstr>OUR TEAM (GROUP 6)</vt:lpstr>
      <vt:lpstr>01</vt:lpstr>
      <vt:lpstr>01</vt:lpstr>
      <vt:lpstr>2007 </vt:lpstr>
      <vt:lpstr>Analyzing Revolving Balance Distribution by Grade and Subgrade (KPI 2)</vt:lpstr>
      <vt:lpstr>Total Payment Breakdown: Verified vs. Non-Verified Status (KPI 3)</vt:lpstr>
      <vt:lpstr>Loan Status Breakdown: State-wise and Month-wise Analysis (KPI 4)</vt:lpstr>
      <vt:lpstr>Statistical Overview of Home Ownership (KPI 5)</vt:lpstr>
      <vt:lpstr>02</vt:lpstr>
      <vt:lpstr>WHAT WE LEARN?</vt:lpstr>
      <vt:lpstr>03</vt:lpstr>
      <vt:lpstr>CHALLENGES DURING PROJECT</vt:lpstr>
      <vt:lpstr>04</vt:lpstr>
      <vt:lpstr>Excel Dashboard</vt:lpstr>
      <vt:lpstr>PowerBI Dashboard </vt:lpstr>
      <vt:lpstr>Tableau Dashboard</vt:lpstr>
      <vt:lpstr>THANKS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PERFORMANCE ANALYSIS</dc:title>
  <cp:lastModifiedBy>ASUS ROG</cp:lastModifiedBy>
  <cp:revision>2</cp:revision>
  <dcterms:modified xsi:type="dcterms:W3CDTF">2023-06-25T11:49:54Z</dcterms:modified>
</cp:coreProperties>
</file>